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65" r:id="rId5"/>
    <p:sldId id="266" r:id="rId6"/>
    <p:sldId id="268" r:id="rId7"/>
    <p:sldId id="270" r:id="rId8"/>
    <p:sldId id="271" r:id="rId9"/>
    <p:sldId id="272" r:id="rId10"/>
    <p:sldId id="273" r:id="rId11"/>
    <p:sldId id="274" r:id="rId12"/>
    <p:sldId id="275" r:id="rId13"/>
    <p:sldId id="276" r:id="rId14"/>
    <p:sldId id="277" r:id="rId15"/>
    <p:sldId id="267" r:id="rId16"/>
    <p:sldId id="259" r:id="rId17"/>
    <p:sldId id="278" r:id="rId18"/>
    <p:sldId id="279" r:id="rId19"/>
    <p:sldId id="282" r:id="rId20"/>
    <p:sldId id="260" r:id="rId21"/>
    <p:sldId id="261" r:id="rId22"/>
    <p:sldId id="281" r:id="rId23"/>
  </p:sldIdLst>
  <p:sldSz cx="14630400" cy="8229600"/>
  <p:notesSz cx="8229600" cy="14630400"/>
  <p:embeddedFontLst>
    <p:embeddedFont>
      <p:font typeface="DM Sans Medium" pitchFamily="2" charset="0"/>
      <p:regular r:id="rId25"/>
    </p:embeddedFont>
    <p:embeddedFont>
      <p:font typeface="Inter"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12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B62D9-6F11-89E2-6F6C-CA8C7D11B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07432-9736-12AC-2D50-BC365FC86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004BC-85DF-2062-AC40-0C619D5DD7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D4BB3A-6415-A586-056C-BD841894584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36997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D3CDA-6702-2ACA-9F84-1786DD363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49932-93FB-AF50-9829-CDEDE7192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BEFED-B26D-453D-98EF-E65FCDCDC5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A7F470-6D8A-AEBE-2E2D-07A0B10C2A40}"/>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14704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A58B-5C1C-7012-C2E9-79EAB20F2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A0FED-AFB2-F5E8-9B03-49E247CA6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0FAA6-7F12-A35F-B9FA-2928DC7B3D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66A1A2-ABB5-8018-6F66-5B5CED727CF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0171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B5576-496E-9B9D-5C87-9F1E5C818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E2497-7820-A419-9FBC-2A1CDDCDF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B69E4-29F9-0B1B-7485-123804A069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E1A7F3-F04F-A602-8F32-C2EF575E142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2123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9D7F9-7676-C1B4-0B3E-0E074D0B9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89C37-C71B-C279-012B-A4A6E5798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D28D9-CF19-0385-471C-409E702A3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B9C385-D0C2-09AC-D8A0-CCAEECC5D52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0192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E2591-4FA8-F6D4-0F5C-D1E11796B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1938F-8350-1801-091F-3ADAD3356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892-DDFB-4569-AC76-7748C080D6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AEDEA6-4759-7EF2-71CF-E7A1CEDF609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7490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E43DC-4417-8C60-4B42-ACD3B06DD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547A0-BB79-727B-6957-E1C15BD4D8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0A303-3AD9-DDAB-5F9F-CADE06A2D0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60C4B9-9EC9-D60B-C891-C19CA6C35AC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53650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3D1E7455-7672-1582-4C16-0CF6E92518FA}"/>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pic>
        <p:nvPicPr>
          <p:cNvPr id="8" name="Picture 7" descr="Box of fruits and vegetables">
            <a:extLst>
              <a:ext uri="{FF2B5EF4-FFF2-40B4-BE49-F238E27FC236}">
                <a16:creationId xmlns:a16="http://schemas.microsoft.com/office/drawing/2014/main" id="{028BBD47-D4CC-2D4A-C219-1A14C6B0CE91}"/>
              </a:ext>
            </a:extLst>
          </p:cNvPr>
          <p:cNvPicPr>
            <a:picLocks noChangeAspect="1"/>
          </p:cNvPicPr>
          <p:nvPr/>
        </p:nvPicPr>
        <p:blipFill>
          <a:blip r:embed="rId3">
            <a:alphaModFix amt="35000"/>
          </a:blip>
          <a:stretch>
            <a:fillRect/>
          </a:stretch>
        </p:blipFill>
        <p:spPr>
          <a:xfrm>
            <a:off x="0" y="0"/>
            <a:ext cx="14630400" cy="8229600"/>
          </a:xfrm>
          <a:prstGeom prst="rect">
            <a:avLst/>
          </a:prstGeom>
        </p:spPr>
      </p:pic>
      <p:sp>
        <p:nvSpPr>
          <p:cNvPr id="3" name="Text 0"/>
          <p:cNvSpPr/>
          <p:nvPr/>
        </p:nvSpPr>
        <p:spPr>
          <a:xfrm>
            <a:off x="3723678" y="2092013"/>
            <a:ext cx="7556421" cy="2126337"/>
          </a:xfrm>
          <a:prstGeom prst="rect">
            <a:avLst/>
          </a:prstGeom>
          <a:noFill/>
          <a:ln/>
        </p:spPr>
        <p:txBody>
          <a:bodyPr wrap="square" lIns="0" tIns="0" rIns="0" bIns="0" rtlCol="0" anchor="t"/>
          <a:lstStyle/>
          <a:p>
            <a:pPr marL="0" indent="0" algn="ctr">
              <a:lnSpc>
                <a:spcPts val="5550"/>
              </a:lnSpc>
              <a:buNone/>
            </a:pPr>
            <a:r>
              <a:rPr lang="en-US" sz="4450" b="1" dirty="0">
                <a:solidFill>
                  <a:srgbClr val="161613"/>
                </a:solidFill>
                <a:latin typeface="DM Sans Medium" pitchFamily="34" charset="0"/>
                <a:ea typeface="DM Sans Medium" pitchFamily="34" charset="-122"/>
                <a:cs typeface="DM Sans Medium" pitchFamily="34" charset="-120"/>
              </a:rPr>
              <a:t>AgroChill Forecasting System: Optimizing the "Freezer Gambit“</a:t>
            </a:r>
          </a:p>
          <a:p>
            <a:pPr marL="0" indent="0" algn="ctr">
              <a:lnSpc>
                <a:spcPts val="5550"/>
              </a:lnSpc>
              <a:buNone/>
            </a:pPr>
            <a:endParaRPr lang="en-US" sz="4450" b="1" dirty="0"/>
          </a:p>
        </p:txBody>
      </p:sp>
      <p:sp>
        <p:nvSpPr>
          <p:cNvPr id="4" name="Text 1"/>
          <p:cNvSpPr/>
          <p:nvPr/>
        </p:nvSpPr>
        <p:spPr>
          <a:xfrm>
            <a:off x="3881727" y="4380218"/>
            <a:ext cx="7556421" cy="1814513"/>
          </a:xfrm>
          <a:prstGeom prst="rect">
            <a:avLst/>
          </a:prstGeom>
          <a:noFill/>
          <a:ln/>
        </p:spPr>
        <p:txBody>
          <a:bodyPr wrap="square" lIns="0" tIns="0" rIns="0" bIns="0" rtlCol="0" anchor="t"/>
          <a:lstStyle/>
          <a:p>
            <a:pPr marL="0" indent="0" algn="ctr">
              <a:lnSpc>
                <a:spcPts val="2850"/>
              </a:lnSpc>
              <a:buNone/>
            </a:pPr>
            <a:r>
              <a:rPr lang="en-US" sz="1750" b="1" dirty="0">
                <a:solidFill>
                  <a:srgbClr val="161613"/>
                </a:solidFill>
                <a:latin typeface="Inter" pitchFamily="34" charset="0"/>
                <a:ea typeface="Inter" pitchFamily="34" charset="-122"/>
                <a:cs typeface="Inter" pitchFamily="34" charset="-120"/>
              </a:rPr>
              <a:t>AgroChill's "Freezer Gambit" strategy relies entirely on accurate price forecasts to determine whether to sell fresh produce immediately or store it for future sales. This presentation outlines our comprehensive data science solution, system architecture, and business insights to optimize profitability for perishable goods in weekly markets.</a:t>
            </a:r>
            <a:endParaRPr lang="en-US" sz="1750" b="1" dirty="0"/>
          </a:p>
        </p:txBody>
      </p:sp>
      <p:sp>
        <p:nvSpPr>
          <p:cNvPr id="6" name="Shape 3"/>
          <p:cNvSpPr/>
          <p:nvPr/>
        </p:nvSpPr>
        <p:spPr>
          <a:xfrm>
            <a:off x="3700276" y="6873240"/>
            <a:ext cx="362903" cy="362903"/>
          </a:xfrm>
          <a:prstGeom prst="roundRect">
            <a:avLst>
              <a:gd name="adj" fmla="val 25194296"/>
            </a:avLst>
          </a:prstGeom>
          <a:noFill/>
          <a:ln w="7620">
            <a:solidFill>
              <a:srgbClr val="FFFFFF"/>
            </a:solidFill>
            <a:prstDash val="solid"/>
          </a:ln>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4D088-61F5-9DCF-3B13-A529FC3466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6138982-83FC-9CC8-4722-B0667FDA24BB}"/>
              </a:ext>
            </a:extLst>
          </p:cNvPr>
          <p:cNvSpPr/>
          <p:nvPr/>
        </p:nvSpPr>
        <p:spPr>
          <a:xfrm>
            <a:off x="338699" y="284824"/>
            <a:ext cx="11206857"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Temporal Patterns</a:t>
            </a:r>
          </a:p>
          <a:p>
            <a:pPr marL="0" indent="0" algn="l">
              <a:lnSpc>
                <a:spcPts val="4200"/>
              </a:lnSpc>
              <a:buNone/>
            </a:pPr>
            <a:endParaRPr lang="en-US" sz="3350" dirty="0"/>
          </a:p>
        </p:txBody>
      </p:sp>
      <p:sp>
        <p:nvSpPr>
          <p:cNvPr id="5" name="Shape 1">
            <a:extLst>
              <a:ext uri="{FF2B5EF4-FFF2-40B4-BE49-F238E27FC236}">
                <a16:creationId xmlns:a16="http://schemas.microsoft.com/office/drawing/2014/main" id="{F9489953-5149-F3EC-E9C1-EE69A7BE149A}"/>
              </a:ext>
            </a:extLst>
          </p:cNvPr>
          <p:cNvSpPr/>
          <p:nvPr/>
        </p:nvSpPr>
        <p:spPr>
          <a:xfrm>
            <a:off x="9321845" y="2270428"/>
            <a:ext cx="5047298" cy="4422640"/>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B7801632-8A27-FA51-653F-36F1E1FF1A26}"/>
              </a:ext>
            </a:extLst>
          </p:cNvPr>
          <p:cNvSpPr/>
          <p:nvPr/>
        </p:nvSpPr>
        <p:spPr>
          <a:xfrm>
            <a:off x="9716372" y="2378027"/>
            <a:ext cx="306328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Individual Price Trends</a:t>
            </a:r>
            <a:endParaRPr lang="en-US" sz="2200" dirty="0"/>
          </a:p>
        </p:txBody>
      </p:sp>
      <p:sp>
        <p:nvSpPr>
          <p:cNvPr id="7" name="Text 3">
            <a:extLst>
              <a:ext uri="{FF2B5EF4-FFF2-40B4-BE49-F238E27FC236}">
                <a16:creationId xmlns:a16="http://schemas.microsoft.com/office/drawing/2014/main" id="{2A60896A-C0BD-4CA7-56EC-AD9543CBCCB5}"/>
              </a:ext>
            </a:extLst>
          </p:cNvPr>
          <p:cNvSpPr/>
          <p:nvPr/>
        </p:nvSpPr>
        <p:spPr>
          <a:xfrm>
            <a:off x="9679290" y="2793428"/>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Examining individual time series (e.g., Loquat in </a:t>
            </a:r>
            <a:r>
              <a:rPr lang="en-GB" sz="1750" dirty="0" err="1">
                <a:solidFill>
                  <a:srgbClr val="161613"/>
                </a:solidFill>
                <a:latin typeface="Inter" pitchFamily="34" charset="0"/>
                <a:ea typeface="Inter" pitchFamily="34" charset="-122"/>
                <a:cs typeface="Inter" pitchFamily="34" charset="-120"/>
              </a:rPr>
              <a:t>Eldoria</a:t>
            </a:r>
            <a:r>
              <a:rPr lang="en-GB" sz="1750" dirty="0">
                <a:solidFill>
                  <a:srgbClr val="161613"/>
                </a:solidFill>
                <a:latin typeface="Inter" pitchFamily="34" charset="0"/>
                <a:ea typeface="Inter" pitchFamily="34" charset="-122"/>
                <a:cs typeface="Inter" pitchFamily="34" charset="-120"/>
              </a:rPr>
              <a:t>, Durian in Camelot) reveals distinct patterns, volatility, and potential seasonality specific to each item/location. Smoothing these series with an 8 week rolling average highlights underlying trends and cyclical </a:t>
            </a:r>
            <a:r>
              <a:rPr lang="en-GB" sz="1750" dirty="0" err="1">
                <a:solidFill>
                  <a:srgbClr val="161613"/>
                </a:solidFill>
                <a:latin typeface="Inter" pitchFamily="34" charset="0"/>
                <a:ea typeface="Inter" pitchFamily="34" charset="-122"/>
                <a:cs typeface="Inter" pitchFamily="34" charset="-120"/>
              </a:rPr>
              <a:t>behavior</a:t>
            </a:r>
            <a:r>
              <a:rPr lang="en-GB" sz="1750" dirty="0">
                <a:solidFill>
                  <a:srgbClr val="161613"/>
                </a:solidFill>
                <a:latin typeface="Inter" pitchFamily="34" charset="0"/>
                <a:ea typeface="Inter" pitchFamily="34" charset="-122"/>
                <a:cs typeface="Inter" pitchFamily="34" charset="-120"/>
              </a:rPr>
              <a:t> </a:t>
            </a:r>
          </a:p>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more clearly than the noisy weekly data. This strongly justifies a time-series approach with appropriate features </a:t>
            </a:r>
            <a:endParaRPr lang="en-US" sz="1750" dirty="0"/>
          </a:p>
        </p:txBody>
      </p:sp>
      <p:pic>
        <p:nvPicPr>
          <p:cNvPr id="8" name="Picture 7" descr="A graph showing a line of a graph&#10;&#10;AI-generated content may be incorrect.">
            <a:extLst>
              <a:ext uri="{FF2B5EF4-FFF2-40B4-BE49-F238E27FC236}">
                <a16:creationId xmlns:a16="http://schemas.microsoft.com/office/drawing/2014/main" id="{7A0F6745-D892-5C03-6501-61B1C26927D6}"/>
              </a:ext>
            </a:extLst>
          </p:cNvPr>
          <p:cNvPicPr>
            <a:picLocks noChangeAspect="1"/>
          </p:cNvPicPr>
          <p:nvPr/>
        </p:nvPicPr>
        <p:blipFill>
          <a:blip r:embed="rId2"/>
          <a:stretch>
            <a:fillRect/>
          </a:stretch>
        </p:blipFill>
        <p:spPr>
          <a:xfrm>
            <a:off x="333902" y="4386105"/>
            <a:ext cx="8784520" cy="3294195"/>
          </a:xfrm>
          <a:prstGeom prst="rect">
            <a:avLst/>
          </a:prstGeom>
        </p:spPr>
      </p:pic>
      <p:pic>
        <p:nvPicPr>
          <p:cNvPr id="10" name="Picture 9" descr="A graph showing a number of data&#10;&#10;AI-generated content may be incorrect.">
            <a:extLst>
              <a:ext uri="{FF2B5EF4-FFF2-40B4-BE49-F238E27FC236}">
                <a16:creationId xmlns:a16="http://schemas.microsoft.com/office/drawing/2014/main" id="{9C937EFC-EED7-1729-87FB-D6A4B5D921FC}"/>
              </a:ext>
            </a:extLst>
          </p:cNvPr>
          <p:cNvPicPr>
            <a:picLocks noChangeAspect="1"/>
          </p:cNvPicPr>
          <p:nvPr/>
        </p:nvPicPr>
        <p:blipFill>
          <a:blip r:embed="rId3"/>
          <a:stretch>
            <a:fillRect/>
          </a:stretch>
        </p:blipFill>
        <p:spPr>
          <a:xfrm>
            <a:off x="338699" y="1176898"/>
            <a:ext cx="8779723" cy="3233061"/>
          </a:xfrm>
          <a:prstGeom prst="rect">
            <a:avLst/>
          </a:prstGeom>
        </p:spPr>
      </p:pic>
      <p:sp>
        <p:nvSpPr>
          <p:cNvPr id="3" name="TextBox 2">
            <a:extLst>
              <a:ext uri="{FF2B5EF4-FFF2-40B4-BE49-F238E27FC236}">
                <a16:creationId xmlns:a16="http://schemas.microsoft.com/office/drawing/2014/main" id="{544245AA-D37F-F917-33BE-22C9425125AC}"/>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44238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0E10-10DD-3314-5BE1-A9A3F3203C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6494C7A-9736-B701-FAC7-35FC92686E88}"/>
              </a:ext>
            </a:extLst>
          </p:cNvPr>
          <p:cNvSpPr/>
          <p:nvPr/>
        </p:nvSpPr>
        <p:spPr>
          <a:xfrm>
            <a:off x="338699" y="284824"/>
            <a:ext cx="11206857"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Temporal Patterns</a:t>
            </a:r>
          </a:p>
          <a:p>
            <a:pPr marL="0" indent="0" algn="l">
              <a:lnSpc>
                <a:spcPts val="4200"/>
              </a:lnSpc>
              <a:buNone/>
            </a:pPr>
            <a:endParaRPr lang="en-US" sz="3350" dirty="0"/>
          </a:p>
        </p:txBody>
      </p:sp>
      <p:sp>
        <p:nvSpPr>
          <p:cNvPr id="5" name="Shape 1">
            <a:extLst>
              <a:ext uri="{FF2B5EF4-FFF2-40B4-BE49-F238E27FC236}">
                <a16:creationId xmlns:a16="http://schemas.microsoft.com/office/drawing/2014/main" id="{0DF1999C-BFFD-8A71-3B6B-D599D4C026E6}"/>
              </a:ext>
            </a:extLst>
          </p:cNvPr>
          <p:cNvSpPr/>
          <p:nvPr/>
        </p:nvSpPr>
        <p:spPr>
          <a:xfrm>
            <a:off x="9576096" y="2400761"/>
            <a:ext cx="4715605" cy="4140716"/>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18D35B21-1D0D-4000-6551-F26B24000604}"/>
              </a:ext>
            </a:extLst>
          </p:cNvPr>
          <p:cNvSpPr/>
          <p:nvPr/>
        </p:nvSpPr>
        <p:spPr>
          <a:xfrm>
            <a:off x="9809752" y="2508360"/>
            <a:ext cx="306328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Seasonality</a:t>
            </a:r>
            <a:endParaRPr lang="en-US" sz="2200" dirty="0"/>
          </a:p>
        </p:txBody>
      </p:sp>
      <p:sp>
        <p:nvSpPr>
          <p:cNvPr id="7" name="Text 3">
            <a:extLst>
              <a:ext uri="{FF2B5EF4-FFF2-40B4-BE49-F238E27FC236}">
                <a16:creationId xmlns:a16="http://schemas.microsoft.com/office/drawing/2014/main" id="{808F8528-1CBF-4CFC-235E-E76BC1E9A688}"/>
              </a:ext>
            </a:extLst>
          </p:cNvPr>
          <p:cNvSpPr/>
          <p:nvPr/>
        </p:nvSpPr>
        <p:spPr>
          <a:xfrm>
            <a:off x="9767694" y="2998778"/>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Seasonal decomposition of the '</a:t>
            </a:r>
            <a:r>
              <a:rPr lang="en-GB" sz="1750" dirty="0" err="1">
                <a:solidFill>
                  <a:srgbClr val="161613"/>
                </a:solidFill>
                <a:latin typeface="Inter" pitchFamily="34" charset="0"/>
                <a:ea typeface="Inter" pitchFamily="34" charset="-122"/>
                <a:cs typeface="Inter" pitchFamily="34" charset="-120"/>
              </a:rPr>
              <a:t>Eldoria</a:t>
            </a:r>
            <a:r>
              <a:rPr lang="en-GB" sz="1750" dirty="0">
                <a:solidFill>
                  <a:srgbClr val="161613"/>
                </a:solidFill>
                <a:latin typeface="Inter" pitchFamily="34" charset="0"/>
                <a:ea typeface="Inter" pitchFamily="34" charset="-122"/>
                <a:cs typeface="Inter" pitchFamily="34" charset="-120"/>
              </a:rPr>
              <a:t> - Loquat' weekly price series clearly isolates a repeating annual pattern (Seasonal component) from the longer-term underlying trend. This confirms the presence of strong seasonality and necessitates features </a:t>
            </a:r>
          </a:p>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like month or </a:t>
            </a:r>
            <a:r>
              <a:rPr lang="en-GB" sz="1750" dirty="0" err="1">
                <a:solidFill>
                  <a:srgbClr val="161613"/>
                </a:solidFill>
                <a:latin typeface="Inter" pitchFamily="34" charset="0"/>
                <a:ea typeface="Inter" pitchFamily="34" charset="-122"/>
                <a:cs typeface="Inter" pitchFamily="34" charset="-120"/>
              </a:rPr>
              <a:t>weekofyear</a:t>
            </a:r>
            <a:r>
              <a:rPr lang="en-GB" sz="1750" dirty="0">
                <a:solidFill>
                  <a:srgbClr val="161613"/>
                </a:solidFill>
                <a:latin typeface="Inter" pitchFamily="34" charset="0"/>
                <a:ea typeface="Inter" pitchFamily="34" charset="-122"/>
                <a:cs typeface="Inter" pitchFamily="34" charset="-120"/>
              </a:rPr>
              <a:t> to capture this predictable variation. </a:t>
            </a:r>
            <a:endParaRPr lang="en-US" sz="1750" dirty="0"/>
          </a:p>
        </p:txBody>
      </p:sp>
      <p:pic>
        <p:nvPicPr>
          <p:cNvPr id="4" name="Picture 3" descr="A graph of different colored lines&#10;&#10;AI-generated content may be incorrect.">
            <a:extLst>
              <a:ext uri="{FF2B5EF4-FFF2-40B4-BE49-F238E27FC236}">
                <a16:creationId xmlns:a16="http://schemas.microsoft.com/office/drawing/2014/main" id="{E28C6ABA-A791-090D-DD2F-D87CDD4C9632}"/>
              </a:ext>
            </a:extLst>
          </p:cNvPr>
          <p:cNvPicPr>
            <a:picLocks noChangeAspect="1"/>
          </p:cNvPicPr>
          <p:nvPr/>
        </p:nvPicPr>
        <p:blipFill>
          <a:blip r:embed="rId2"/>
          <a:stretch>
            <a:fillRect/>
          </a:stretch>
        </p:blipFill>
        <p:spPr>
          <a:xfrm>
            <a:off x="338699" y="1119648"/>
            <a:ext cx="9144018" cy="6400813"/>
          </a:xfrm>
          <a:prstGeom prst="rect">
            <a:avLst/>
          </a:prstGeom>
        </p:spPr>
      </p:pic>
      <p:sp>
        <p:nvSpPr>
          <p:cNvPr id="3" name="TextBox 2">
            <a:extLst>
              <a:ext uri="{FF2B5EF4-FFF2-40B4-BE49-F238E27FC236}">
                <a16:creationId xmlns:a16="http://schemas.microsoft.com/office/drawing/2014/main" id="{3634FE92-7C32-7FCC-42A8-686AED27F952}"/>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10147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083CD-30B7-8133-5A94-654305D1C4B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62FE7E6-FE84-7B03-33CF-FA88AB95FB16}"/>
              </a:ext>
            </a:extLst>
          </p:cNvPr>
          <p:cNvSpPr/>
          <p:nvPr/>
        </p:nvSpPr>
        <p:spPr>
          <a:xfrm>
            <a:off x="338699" y="284824"/>
            <a:ext cx="13417494"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Weather Patterns &amp; Correlation</a:t>
            </a:r>
          </a:p>
          <a:p>
            <a:pPr marL="0" indent="0" algn="l">
              <a:lnSpc>
                <a:spcPts val="4200"/>
              </a:lnSpc>
              <a:buNone/>
            </a:pPr>
            <a:endParaRPr lang="en-US" sz="3350" dirty="0"/>
          </a:p>
        </p:txBody>
      </p:sp>
      <p:sp>
        <p:nvSpPr>
          <p:cNvPr id="5" name="Shape 1">
            <a:extLst>
              <a:ext uri="{FF2B5EF4-FFF2-40B4-BE49-F238E27FC236}">
                <a16:creationId xmlns:a16="http://schemas.microsoft.com/office/drawing/2014/main" id="{95DADD46-6CF4-7093-1B9D-6DA5D0679E7D}"/>
              </a:ext>
            </a:extLst>
          </p:cNvPr>
          <p:cNvSpPr/>
          <p:nvPr/>
        </p:nvSpPr>
        <p:spPr>
          <a:xfrm>
            <a:off x="9426556" y="1707822"/>
            <a:ext cx="4865145" cy="4813955"/>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2266342C-B88F-EF78-D177-BBB1A2084838}"/>
              </a:ext>
            </a:extLst>
          </p:cNvPr>
          <p:cNvSpPr/>
          <p:nvPr/>
        </p:nvSpPr>
        <p:spPr>
          <a:xfrm>
            <a:off x="9660212" y="1815422"/>
            <a:ext cx="306328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Regional Weather Trends</a:t>
            </a:r>
            <a:endParaRPr lang="en-US" sz="2200" dirty="0"/>
          </a:p>
        </p:txBody>
      </p:sp>
      <p:sp>
        <p:nvSpPr>
          <p:cNvPr id="7" name="Text 3">
            <a:extLst>
              <a:ext uri="{FF2B5EF4-FFF2-40B4-BE49-F238E27FC236}">
                <a16:creationId xmlns:a16="http://schemas.microsoft.com/office/drawing/2014/main" id="{562467C9-CCE7-6013-5A9A-7E56BE45CF47}"/>
              </a:ext>
            </a:extLst>
          </p:cNvPr>
          <p:cNvSpPr/>
          <p:nvPr/>
        </p:nvSpPr>
        <p:spPr>
          <a:xfrm>
            <a:off x="9660213" y="2305840"/>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Comparing smoothed (12-week rolling average) weather patterns for representative regions like </a:t>
            </a:r>
            <a:r>
              <a:rPr lang="en-GB" sz="1750" dirty="0" err="1">
                <a:solidFill>
                  <a:srgbClr val="161613"/>
                </a:solidFill>
                <a:latin typeface="Inter" pitchFamily="34" charset="0"/>
                <a:ea typeface="Inter" pitchFamily="34" charset="-122"/>
                <a:cs typeface="Inter" pitchFamily="34" charset="-120"/>
              </a:rPr>
              <a:t>Eldoria</a:t>
            </a:r>
            <a:r>
              <a:rPr lang="en-GB" sz="1750" dirty="0">
                <a:solidFill>
                  <a:srgbClr val="161613"/>
                </a:solidFill>
                <a:latin typeface="Inter" pitchFamily="34" charset="0"/>
                <a:ea typeface="Inter" pitchFamily="34" charset="-122"/>
                <a:cs typeface="Inter" pitchFamily="34" charset="-120"/>
              </a:rPr>
              <a:t> and Mystic Falls shows distinct regional climates and clear seasonality, especially in temperature. Rainfall and humidity patterns also differ between regions. This provides context for why region is important and suggests weather features might interact with region.</a:t>
            </a:r>
            <a:endParaRPr lang="en-US" sz="1750" dirty="0"/>
          </a:p>
        </p:txBody>
      </p:sp>
      <p:pic>
        <p:nvPicPr>
          <p:cNvPr id="8" name="Picture 7" descr="A graph of a graph showing different types of data&#10;&#10;AI-generated content may be incorrect.">
            <a:extLst>
              <a:ext uri="{FF2B5EF4-FFF2-40B4-BE49-F238E27FC236}">
                <a16:creationId xmlns:a16="http://schemas.microsoft.com/office/drawing/2014/main" id="{F067EB7B-E737-0FD8-D9C4-7B5837CBAA98}"/>
              </a:ext>
            </a:extLst>
          </p:cNvPr>
          <p:cNvPicPr>
            <a:picLocks noChangeAspect="1"/>
          </p:cNvPicPr>
          <p:nvPr/>
        </p:nvPicPr>
        <p:blipFill>
          <a:blip r:embed="rId2"/>
          <a:stretch>
            <a:fillRect/>
          </a:stretch>
        </p:blipFill>
        <p:spPr>
          <a:xfrm>
            <a:off x="338699" y="1557491"/>
            <a:ext cx="8767915" cy="5114617"/>
          </a:xfrm>
          <a:prstGeom prst="rect">
            <a:avLst/>
          </a:prstGeom>
        </p:spPr>
      </p:pic>
      <p:sp>
        <p:nvSpPr>
          <p:cNvPr id="3" name="TextBox 2">
            <a:extLst>
              <a:ext uri="{FF2B5EF4-FFF2-40B4-BE49-F238E27FC236}">
                <a16:creationId xmlns:a16="http://schemas.microsoft.com/office/drawing/2014/main" id="{015406C7-FAAC-B7FE-9424-257E9DFB883A}"/>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42422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7A755-EF50-B8BE-B61F-E95E9679CE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AE08C7D-B1F4-B272-6873-CC9527218831}"/>
              </a:ext>
            </a:extLst>
          </p:cNvPr>
          <p:cNvSpPr/>
          <p:nvPr/>
        </p:nvSpPr>
        <p:spPr>
          <a:xfrm>
            <a:off x="338699" y="284824"/>
            <a:ext cx="13417494"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Weather Patterns &amp; Correlation</a:t>
            </a:r>
          </a:p>
          <a:p>
            <a:pPr marL="0" indent="0" algn="l">
              <a:lnSpc>
                <a:spcPts val="4200"/>
              </a:lnSpc>
              <a:buNone/>
            </a:pPr>
            <a:endParaRPr lang="en-US" sz="3350" dirty="0"/>
          </a:p>
        </p:txBody>
      </p:sp>
      <p:sp>
        <p:nvSpPr>
          <p:cNvPr id="5" name="Shape 1">
            <a:extLst>
              <a:ext uri="{FF2B5EF4-FFF2-40B4-BE49-F238E27FC236}">
                <a16:creationId xmlns:a16="http://schemas.microsoft.com/office/drawing/2014/main" id="{34B8068C-2FCF-CEA2-4851-AA46AE626EBD}"/>
              </a:ext>
            </a:extLst>
          </p:cNvPr>
          <p:cNvSpPr/>
          <p:nvPr/>
        </p:nvSpPr>
        <p:spPr>
          <a:xfrm>
            <a:off x="9426556" y="1707822"/>
            <a:ext cx="4715605" cy="4813955"/>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C132C561-44C4-F4A0-AFB3-0A30A4284BAA}"/>
              </a:ext>
            </a:extLst>
          </p:cNvPr>
          <p:cNvSpPr/>
          <p:nvPr/>
        </p:nvSpPr>
        <p:spPr>
          <a:xfrm>
            <a:off x="9660212" y="1815422"/>
            <a:ext cx="306328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Correlation Analysis</a:t>
            </a:r>
            <a:endParaRPr lang="en-US" sz="2200" dirty="0"/>
          </a:p>
        </p:txBody>
      </p:sp>
      <p:sp>
        <p:nvSpPr>
          <p:cNvPr id="7" name="Text 3">
            <a:extLst>
              <a:ext uri="{FF2B5EF4-FFF2-40B4-BE49-F238E27FC236}">
                <a16:creationId xmlns:a16="http://schemas.microsoft.com/office/drawing/2014/main" id="{87510E74-762A-67B5-9300-7C1EBC767A93}"/>
              </a:ext>
            </a:extLst>
          </p:cNvPr>
          <p:cNvSpPr/>
          <p:nvPr/>
        </p:nvSpPr>
        <p:spPr>
          <a:xfrm>
            <a:off x="9660213" y="2305840"/>
            <a:ext cx="4332408" cy="1451610"/>
          </a:xfrm>
          <a:prstGeom prst="rect">
            <a:avLst/>
          </a:prstGeom>
          <a:noFill/>
          <a:ln/>
        </p:spPr>
        <p:txBody>
          <a:bodyPr wrap="square" lIns="0" tIns="0" rIns="0" bIns="0" rtlCol="0" anchor="t"/>
          <a:lstStyle/>
          <a:p>
            <a:pPr marL="0" indent="0" algn="l">
              <a:lnSpc>
                <a:spcPts val="2850"/>
              </a:lnSpc>
              <a:buNone/>
            </a:pPr>
            <a:r>
              <a:rPr lang="en-GB" sz="1750" dirty="0">
                <a:solidFill>
                  <a:srgbClr val="161613"/>
                </a:solidFill>
                <a:latin typeface="Inter" pitchFamily="34" charset="0"/>
                <a:ea typeface="Inter" pitchFamily="34" charset="-122"/>
                <a:cs typeface="Inter" pitchFamily="34" charset="-120"/>
              </a:rPr>
              <a:t>A bar chart showing linear correlations with the current price reveals: </a:t>
            </a:r>
          </a:p>
          <a:p>
            <a:pPr marL="285750" indent="-285750" algn="l">
              <a:lnSpc>
                <a:spcPts val="2850"/>
              </a:lnSpc>
              <a:buFont typeface="Arial" panose="020B0604020202020204" pitchFamily="34" charset="0"/>
              <a:buChar char="•"/>
            </a:pPr>
            <a:r>
              <a:rPr lang="en-GB" sz="1750" dirty="0">
                <a:solidFill>
                  <a:srgbClr val="161613"/>
                </a:solidFill>
                <a:latin typeface="Inter" pitchFamily="34" charset="0"/>
                <a:ea typeface="Inter" pitchFamily="34" charset="-122"/>
                <a:cs typeface="Inter" pitchFamily="34" charset="-120"/>
              </a:rPr>
              <a:t>The strongest positive correlations are with recent price lags (price_lag_1w, price_lag_4w), confirming strong autocorrelation.</a:t>
            </a:r>
          </a:p>
          <a:p>
            <a:pPr marL="285750" indent="-285750" algn="l">
              <a:lnSpc>
                <a:spcPts val="2850"/>
              </a:lnSpc>
              <a:buFont typeface="Arial" panose="020B0604020202020204" pitchFamily="34" charset="0"/>
              <a:buChar char="•"/>
            </a:pPr>
            <a:r>
              <a:rPr lang="en-GB" sz="1750" dirty="0">
                <a:solidFill>
                  <a:srgbClr val="161613"/>
                </a:solidFill>
                <a:latin typeface="Inter" pitchFamily="34" charset="0"/>
                <a:ea typeface="Inter" pitchFamily="34" charset="-122"/>
                <a:cs typeface="Inter" pitchFamily="34" charset="-120"/>
              </a:rPr>
              <a:t>Correlations with weather variables (current and lagged </a:t>
            </a:r>
            <a:r>
              <a:rPr lang="en-GB" sz="1750" dirty="0" err="1">
                <a:solidFill>
                  <a:srgbClr val="161613"/>
                </a:solidFill>
                <a:latin typeface="Inter" pitchFamily="34" charset="0"/>
                <a:ea typeface="Inter" pitchFamily="34" charset="-122"/>
                <a:cs typeface="Inter" pitchFamily="34" charset="-120"/>
              </a:rPr>
              <a:t>temperaturek</a:t>
            </a:r>
            <a:r>
              <a:rPr lang="en-GB" sz="1750" dirty="0">
                <a:solidFill>
                  <a:srgbClr val="161613"/>
                </a:solidFill>
                <a:latin typeface="Inter" pitchFamily="34" charset="0"/>
                <a:ea typeface="Inter" pitchFamily="34" charset="-122"/>
                <a:cs typeface="Inter" pitchFamily="34" charset="-120"/>
              </a:rPr>
              <a:t>, </a:t>
            </a:r>
            <a:r>
              <a:rPr lang="en-GB" sz="1750" dirty="0" err="1">
                <a:solidFill>
                  <a:srgbClr val="161613"/>
                </a:solidFill>
                <a:latin typeface="Inter" pitchFamily="34" charset="0"/>
                <a:ea typeface="Inter" pitchFamily="34" charset="-122"/>
                <a:cs typeface="Inter" pitchFamily="34" charset="-120"/>
              </a:rPr>
              <a:t>rainfallmm</a:t>
            </a:r>
            <a:r>
              <a:rPr lang="en-GB" sz="1750" dirty="0">
                <a:solidFill>
                  <a:srgbClr val="161613"/>
                </a:solidFill>
                <a:latin typeface="Inter" pitchFamily="34" charset="0"/>
                <a:ea typeface="Inter" pitchFamily="34" charset="-122"/>
                <a:cs typeface="Inter" pitchFamily="34" charset="-120"/>
              </a:rPr>
              <a:t>, humidity) and </a:t>
            </a:r>
            <a:r>
              <a:rPr lang="en-GB" sz="1750" dirty="0" err="1">
                <a:solidFill>
                  <a:srgbClr val="161613"/>
                </a:solidFill>
                <a:latin typeface="Inter" pitchFamily="34" charset="0"/>
                <a:ea typeface="Inter" pitchFamily="34" charset="-122"/>
                <a:cs typeface="Inter" pitchFamily="34" charset="-120"/>
              </a:rPr>
              <a:t>cropyieldimpactscore</a:t>
            </a:r>
            <a:r>
              <a:rPr lang="en-GB" sz="1750" dirty="0">
                <a:solidFill>
                  <a:srgbClr val="161613"/>
                </a:solidFill>
                <a:latin typeface="Inter" pitchFamily="34" charset="0"/>
                <a:ea typeface="Inter" pitchFamily="34" charset="-122"/>
                <a:cs typeface="Inter" pitchFamily="34" charset="-120"/>
              </a:rPr>
              <a:t> are very weak (close to zero). </a:t>
            </a:r>
          </a:p>
        </p:txBody>
      </p:sp>
      <p:pic>
        <p:nvPicPr>
          <p:cNvPr id="4" name="Picture 3" descr="A graph with different colored bars&#10;&#10;AI-generated content may be incorrect.">
            <a:extLst>
              <a:ext uri="{FF2B5EF4-FFF2-40B4-BE49-F238E27FC236}">
                <a16:creationId xmlns:a16="http://schemas.microsoft.com/office/drawing/2014/main" id="{1777174A-62B4-726F-B295-4AA7D3AE3A65}"/>
              </a:ext>
            </a:extLst>
          </p:cNvPr>
          <p:cNvPicPr>
            <a:picLocks noChangeAspect="1"/>
          </p:cNvPicPr>
          <p:nvPr/>
        </p:nvPicPr>
        <p:blipFill>
          <a:blip r:embed="rId2"/>
          <a:stretch>
            <a:fillRect/>
          </a:stretch>
        </p:blipFill>
        <p:spPr>
          <a:xfrm>
            <a:off x="637779" y="1371593"/>
            <a:ext cx="8229616" cy="5486411"/>
          </a:xfrm>
          <a:prstGeom prst="rect">
            <a:avLst/>
          </a:prstGeom>
        </p:spPr>
      </p:pic>
      <p:sp>
        <p:nvSpPr>
          <p:cNvPr id="3" name="TextBox 2">
            <a:extLst>
              <a:ext uri="{FF2B5EF4-FFF2-40B4-BE49-F238E27FC236}">
                <a16:creationId xmlns:a16="http://schemas.microsoft.com/office/drawing/2014/main" id="{5F020273-B2D6-7A0F-4DBB-8D7A888E54CF}"/>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531471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56CCE-6A68-48E3-7FD3-5C8E4063B5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8F8003-E4AB-105A-F309-310416E82588}"/>
              </a:ext>
            </a:extLst>
          </p:cNvPr>
          <p:cNvSpPr/>
          <p:nvPr/>
        </p:nvSpPr>
        <p:spPr>
          <a:xfrm>
            <a:off x="338699" y="284824"/>
            <a:ext cx="13417494"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Data Volume</a:t>
            </a:r>
          </a:p>
          <a:p>
            <a:pPr marL="0" indent="0" algn="l">
              <a:lnSpc>
                <a:spcPts val="4200"/>
              </a:lnSpc>
              <a:buNone/>
            </a:pPr>
            <a:endParaRPr lang="en-US" sz="3350" dirty="0"/>
          </a:p>
        </p:txBody>
      </p:sp>
      <p:sp>
        <p:nvSpPr>
          <p:cNvPr id="5" name="Shape 1">
            <a:extLst>
              <a:ext uri="{FF2B5EF4-FFF2-40B4-BE49-F238E27FC236}">
                <a16:creationId xmlns:a16="http://schemas.microsoft.com/office/drawing/2014/main" id="{788EDF22-051A-CA52-ACF8-ACD3F5344DED}"/>
              </a:ext>
            </a:extLst>
          </p:cNvPr>
          <p:cNvSpPr/>
          <p:nvPr/>
        </p:nvSpPr>
        <p:spPr>
          <a:xfrm>
            <a:off x="9084912" y="2430869"/>
            <a:ext cx="4837371" cy="3095290"/>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6AEE90E4-4B52-4387-F905-B9406104DEBC}"/>
              </a:ext>
            </a:extLst>
          </p:cNvPr>
          <p:cNvSpPr/>
          <p:nvPr/>
        </p:nvSpPr>
        <p:spPr>
          <a:xfrm>
            <a:off x="9318568" y="2538468"/>
            <a:ext cx="306328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Records per Region</a:t>
            </a:r>
            <a:endParaRPr lang="en-US" sz="2200" dirty="0"/>
          </a:p>
        </p:txBody>
      </p:sp>
      <p:sp>
        <p:nvSpPr>
          <p:cNvPr id="7" name="Text 3">
            <a:extLst>
              <a:ext uri="{FF2B5EF4-FFF2-40B4-BE49-F238E27FC236}">
                <a16:creationId xmlns:a16="http://schemas.microsoft.com/office/drawing/2014/main" id="{6E464D0D-20C6-169E-D0EF-8DC4DD683EDA}"/>
              </a:ext>
            </a:extLst>
          </p:cNvPr>
          <p:cNvSpPr/>
          <p:nvPr/>
        </p:nvSpPr>
        <p:spPr>
          <a:xfrm>
            <a:off x="9318569" y="3028886"/>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The training data is remarkably well-balanced across regions, with each having a very similar number of records (approx. 72627266). This reduces concerns about model bias towards heavily represented regions. </a:t>
            </a:r>
          </a:p>
        </p:txBody>
      </p:sp>
      <p:pic>
        <p:nvPicPr>
          <p:cNvPr id="8" name="Picture 7" descr="A chart with different colored lines&#10;&#10;AI-generated content may be incorrect.">
            <a:extLst>
              <a:ext uri="{FF2B5EF4-FFF2-40B4-BE49-F238E27FC236}">
                <a16:creationId xmlns:a16="http://schemas.microsoft.com/office/drawing/2014/main" id="{6D1D8533-83A1-D5C2-FCE9-744D3B252369}"/>
              </a:ext>
            </a:extLst>
          </p:cNvPr>
          <p:cNvPicPr>
            <a:picLocks noChangeAspect="1"/>
          </p:cNvPicPr>
          <p:nvPr/>
        </p:nvPicPr>
        <p:blipFill>
          <a:blip r:embed="rId2"/>
          <a:stretch>
            <a:fillRect/>
          </a:stretch>
        </p:blipFill>
        <p:spPr>
          <a:xfrm>
            <a:off x="708117" y="1232182"/>
            <a:ext cx="7712402" cy="6169922"/>
          </a:xfrm>
          <a:prstGeom prst="rect">
            <a:avLst/>
          </a:prstGeom>
        </p:spPr>
      </p:pic>
      <p:sp>
        <p:nvSpPr>
          <p:cNvPr id="3" name="TextBox 2">
            <a:extLst>
              <a:ext uri="{FF2B5EF4-FFF2-40B4-BE49-F238E27FC236}">
                <a16:creationId xmlns:a16="http://schemas.microsoft.com/office/drawing/2014/main" id="{1B9DF54F-F776-9FF3-1712-82F5969E5CD7}"/>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415191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AF41D-29B4-8074-1CA0-EF86E29CA7D9}"/>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B112436D-0A0B-09E9-FA6D-7C40C9E72829}"/>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pic>
        <p:nvPicPr>
          <p:cNvPr id="2" name="Image 0" descr="Close up photo of colorful graph data">
            <a:extLst>
              <a:ext uri="{FF2B5EF4-FFF2-40B4-BE49-F238E27FC236}">
                <a16:creationId xmlns:a16="http://schemas.microsoft.com/office/drawing/2014/main" id="{E947133F-C152-575F-F69A-A85D0371FE5E}"/>
              </a:ext>
            </a:extLst>
          </p:cNvPr>
          <p:cNvPicPr>
            <a:picLocks noChangeAspect="1"/>
          </p:cNvPicPr>
          <p:nvPr/>
        </p:nvPicPr>
        <p:blipFill>
          <a:blip r:embed="rId3"/>
          <a:srcRect/>
          <a:stretch/>
        </p:blipFill>
        <p:spPr>
          <a:xfrm>
            <a:off x="0" y="0"/>
            <a:ext cx="14630399" cy="2143006"/>
          </a:xfrm>
          <a:prstGeom prst="rect">
            <a:avLst/>
          </a:prstGeom>
        </p:spPr>
      </p:pic>
      <p:sp>
        <p:nvSpPr>
          <p:cNvPr id="3" name="Text 0">
            <a:extLst>
              <a:ext uri="{FF2B5EF4-FFF2-40B4-BE49-F238E27FC236}">
                <a16:creationId xmlns:a16="http://schemas.microsoft.com/office/drawing/2014/main" id="{8EB54E40-72BA-16D0-622F-1DE917D0FB0C}"/>
              </a:ext>
            </a:extLst>
          </p:cNvPr>
          <p:cNvSpPr/>
          <p:nvPr/>
        </p:nvSpPr>
        <p:spPr>
          <a:xfrm>
            <a:off x="599956" y="2616041"/>
            <a:ext cx="5840611"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Feature Engineering Strategy : Design Overview</a:t>
            </a:r>
            <a:endParaRPr lang="en-US" sz="3350" dirty="0"/>
          </a:p>
        </p:txBody>
      </p:sp>
      <p:pic>
        <p:nvPicPr>
          <p:cNvPr id="4" name="Image 1" descr="preencoded.png">
            <a:extLst>
              <a:ext uri="{FF2B5EF4-FFF2-40B4-BE49-F238E27FC236}">
                <a16:creationId xmlns:a16="http://schemas.microsoft.com/office/drawing/2014/main" id="{F396ECB3-08D5-C6EC-0ED3-DA102749C34E}"/>
              </a:ext>
            </a:extLst>
          </p:cNvPr>
          <p:cNvPicPr>
            <a:picLocks noChangeAspect="1"/>
          </p:cNvPicPr>
          <p:nvPr/>
        </p:nvPicPr>
        <p:blipFill>
          <a:blip r:embed="rId4"/>
          <a:stretch>
            <a:fillRect/>
          </a:stretch>
        </p:blipFill>
        <p:spPr>
          <a:xfrm>
            <a:off x="599956" y="3408878"/>
            <a:ext cx="857131" cy="1261943"/>
          </a:xfrm>
          <a:prstGeom prst="rect">
            <a:avLst/>
          </a:prstGeom>
        </p:spPr>
      </p:pic>
      <p:sp>
        <p:nvSpPr>
          <p:cNvPr id="5" name="Text 1">
            <a:extLst>
              <a:ext uri="{FF2B5EF4-FFF2-40B4-BE49-F238E27FC236}">
                <a16:creationId xmlns:a16="http://schemas.microsoft.com/office/drawing/2014/main" id="{8ABF119A-AABF-AAB9-48EC-E639F970F8B3}"/>
              </a:ext>
            </a:extLst>
          </p:cNvPr>
          <p:cNvSpPr/>
          <p:nvPr/>
        </p:nvSpPr>
        <p:spPr>
          <a:xfrm>
            <a:off x="1714143" y="3580209"/>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Lag Features</a:t>
            </a:r>
            <a:endParaRPr lang="en-US" sz="1650" dirty="0"/>
          </a:p>
        </p:txBody>
      </p:sp>
      <p:sp>
        <p:nvSpPr>
          <p:cNvPr id="6" name="Text 2">
            <a:extLst>
              <a:ext uri="{FF2B5EF4-FFF2-40B4-BE49-F238E27FC236}">
                <a16:creationId xmlns:a16="http://schemas.microsoft.com/office/drawing/2014/main" id="{76E5BA5E-CDBF-D1D3-9790-29FB556514CF}"/>
              </a:ext>
            </a:extLst>
          </p:cNvPr>
          <p:cNvSpPr/>
          <p:nvPr/>
        </p:nvSpPr>
        <p:spPr>
          <a:xfrm>
            <a:off x="1714143" y="3950851"/>
            <a:ext cx="12316301" cy="548640"/>
          </a:xfrm>
          <a:prstGeom prst="rect">
            <a:avLst/>
          </a:prstGeom>
          <a:noFill/>
          <a:ln/>
        </p:spPr>
        <p:txBody>
          <a:bodyPr wrap="square" lIns="0" tIns="0" rIns="0" bIns="0" rtlCol="0" anchor="t"/>
          <a:lstStyle/>
          <a:p>
            <a:pPr marL="0" indent="0" algn="l">
              <a:lnSpc>
                <a:spcPts val="2150"/>
              </a:lnSpc>
              <a:buNone/>
            </a:pPr>
            <a:r>
              <a:rPr lang="en-US" sz="1300" dirty="0">
                <a:solidFill>
                  <a:srgbClr val="161613"/>
                </a:solidFill>
                <a:latin typeface="Inter" pitchFamily="34" charset="0"/>
                <a:ea typeface="Inter" pitchFamily="34" charset="-122"/>
                <a:cs typeface="Inter" pitchFamily="34" charset="-120"/>
              </a:rPr>
              <a:t>Created for price and key weather indicators (1, 4, 8, 12 weeks prior) within each Region-Commodity group to capture autocorrelation and prevent data leakage.</a:t>
            </a:r>
            <a:endParaRPr lang="en-US" sz="1300" dirty="0"/>
          </a:p>
        </p:txBody>
      </p:sp>
      <p:pic>
        <p:nvPicPr>
          <p:cNvPr id="7" name="Image 2" descr="preencoded.png">
            <a:extLst>
              <a:ext uri="{FF2B5EF4-FFF2-40B4-BE49-F238E27FC236}">
                <a16:creationId xmlns:a16="http://schemas.microsoft.com/office/drawing/2014/main" id="{F1904341-FEEF-C0B8-BD93-1E5A116F4B50}"/>
              </a:ext>
            </a:extLst>
          </p:cNvPr>
          <p:cNvPicPr>
            <a:picLocks noChangeAspect="1"/>
          </p:cNvPicPr>
          <p:nvPr/>
        </p:nvPicPr>
        <p:blipFill>
          <a:blip r:embed="rId5"/>
          <a:stretch>
            <a:fillRect/>
          </a:stretch>
        </p:blipFill>
        <p:spPr>
          <a:xfrm>
            <a:off x="599956" y="4670822"/>
            <a:ext cx="857131" cy="1028581"/>
          </a:xfrm>
          <a:prstGeom prst="rect">
            <a:avLst/>
          </a:prstGeom>
        </p:spPr>
      </p:pic>
      <p:sp>
        <p:nvSpPr>
          <p:cNvPr id="8" name="Text 3">
            <a:extLst>
              <a:ext uri="{FF2B5EF4-FFF2-40B4-BE49-F238E27FC236}">
                <a16:creationId xmlns:a16="http://schemas.microsoft.com/office/drawing/2014/main" id="{13EC097D-ADDE-D8C1-5131-D75EE44BF142}"/>
              </a:ext>
            </a:extLst>
          </p:cNvPr>
          <p:cNvSpPr/>
          <p:nvPr/>
        </p:nvSpPr>
        <p:spPr>
          <a:xfrm>
            <a:off x="1714143" y="4842153"/>
            <a:ext cx="2458760"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Rolling Window Features</a:t>
            </a:r>
            <a:endParaRPr lang="en-US" sz="1650" dirty="0"/>
          </a:p>
        </p:txBody>
      </p:sp>
      <p:sp>
        <p:nvSpPr>
          <p:cNvPr id="9" name="Text 4">
            <a:extLst>
              <a:ext uri="{FF2B5EF4-FFF2-40B4-BE49-F238E27FC236}">
                <a16:creationId xmlns:a16="http://schemas.microsoft.com/office/drawing/2014/main" id="{9054CBF2-2244-F0FD-D2A5-ED70062D4130}"/>
              </a:ext>
            </a:extLst>
          </p:cNvPr>
          <p:cNvSpPr/>
          <p:nvPr/>
        </p:nvSpPr>
        <p:spPr>
          <a:xfrm>
            <a:off x="1714143" y="5212794"/>
            <a:ext cx="12316301" cy="274320"/>
          </a:xfrm>
          <a:prstGeom prst="rect">
            <a:avLst/>
          </a:prstGeom>
          <a:noFill/>
          <a:ln/>
        </p:spPr>
        <p:txBody>
          <a:bodyPr wrap="none" lIns="0" tIns="0" rIns="0" bIns="0" rtlCol="0" anchor="t"/>
          <a:lstStyle/>
          <a:p>
            <a:pPr marL="0" indent="0" algn="l">
              <a:lnSpc>
                <a:spcPts val="2150"/>
              </a:lnSpc>
              <a:buNone/>
            </a:pPr>
            <a:r>
              <a:rPr lang="en-US" sz="1300" dirty="0">
                <a:solidFill>
                  <a:srgbClr val="161613"/>
                </a:solidFill>
                <a:latin typeface="Inter" pitchFamily="34" charset="0"/>
                <a:ea typeface="Inter" pitchFamily="34" charset="-122"/>
                <a:cs typeface="Inter" pitchFamily="34" charset="-120"/>
              </a:rPr>
              <a:t>Calculated mean and standard deviation for price/weather variables over 4, 8, 12-week windows to capture trends and volatility.</a:t>
            </a:r>
            <a:endParaRPr lang="en-US" sz="1300" dirty="0"/>
          </a:p>
        </p:txBody>
      </p:sp>
      <p:pic>
        <p:nvPicPr>
          <p:cNvPr id="10" name="Image 3" descr="preencoded.png">
            <a:extLst>
              <a:ext uri="{FF2B5EF4-FFF2-40B4-BE49-F238E27FC236}">
                <a16:creationId xmlns:a16="http://schemas.microsoft.com/office/drawing/2014/main" id="{5B73CBC1-7947-69C9-8034-B9D3F5609966}"/>
              </a:ext>
            </a:extLst>
          </p:cNvPr>
          <p:cNvPicPr>
            <a:picLocks noChangeAspect="1"/>
          </p:cNvPicPr>
          <p:nvPr/>
        </p:nvPicPr>
        <p:blipFill>
          <a:blip r:embed="rId6"/>
          <a:stretch>
            <a:fillRect/>
          </a:stretch>
        </p:blipFill>
        <p:spPr>
          <a:xfrm>
            <a:off x="599956" y="5699403"/>
            <a:ext cx="857131" cy="1028581"/>
          </a:xfrm>
          <a:prstGeom prst="rect">
            <a:avLst/>
          </a:prstGeom>
        </p:spPr>
      </p:pic>
      <p:sp>
        <p:nvSpPr>
          <p:cNvPr id="11" name="Text 5">
            <a:extLst>
              <a:ext uri="{FF2B5EF4-FFF2-40B4-BE49-F238E27FC236}">
                <a16:creationId xmlns:a16="http://schemas.microsoft.com/office/drawing/2014/main" id="{321D0D56-3ED5-F974-7657-C7973F164CBF}"/>
              </a:ext>
            </a:extLst>
          </p:cNvPr>
          <p:cNvSpPr/>
          <p:nvPr/>
        </p:nvSpPr>
        <p:spPr>
          <a:xfrm>
            <a:off x="1714143" y="5870734"/>
            <a:ext cx="2164437"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Time-Based Features</a:t>
            </a:r>
            <a:endParaRPr lang="en-US" sz="1650" dirty="0"/>
          </a:p>
        </p:txBody>
      </p:sp>
      <p:sp>
        <p:nvSpPr>
          <p:cNvPr id="12" name="Text 6">
            <a:extLst>
              <a:ext uri="{FF2B5EF4-FFF2-40B4-BE49-F238E27FC236}">
                <a16:creationId xmlns:a16="http://schemas.microsoft.com/office/drawing/2014/main" id="{37537183-3312-159F-3689-51994D41FAE8}"/>
              </a:ext>
            </a:extLst>
          </p:cNvPr>
          <p:cNvSpPr/>
          <p:nvPr/>
        </p:nvSpPr>
        <p:spPr>
          <a:xfrm>
            <a:off x="1714143" y="6241375"/>
            <a:ext cx="12316301" cy="274320"/>
          </a:xfrm>
          <a:prstGeom prst="rect">
            <a:avLst/>
          </a:prstGeom>
          <a:noFill/>
          <a:ln/>
        </p:spPr>
        <p:txBody>
          <a:bodyPr wrap="none" lIns="0" tIns="0" rIns="0" bIns="0" rtlCol="0" anchor="t"/>
          <a:lstStyle/>
          <a:p>
            <a:pPr marL="0" indent="0" algn="l">
              <a:lnSpc>
                <a:spcPts val="2150"/>
              </a:lnSpc>
              <a:buNone/>
            </a:pPr>
            <a:r>
              <a:rPr lang="en-US" sz="1300" dirty="0">
                <a:solidFill>
                  <a:srgbClr val="161613"/>
                </a:solidFill>
                <a:latin typeface="Inter" pitchFamily="34" charset="0"/>
                <a:ea typeface="Inter" pitchFamily="34" charset="-122"/>
                <a:cs typeface="Inter" pitchFamily="34" charset="-120"/>
              </a:rPr>
              <a:t>Extracted year, month, week of year, day of week from the date to capture seasonality patterns essential for annual cycles.</a:t>
            </a:r>
            <a:endParaRPr lang="en-US" sz="1300" dirty="0"/>
          </a:p>
        </p:txBody>
      </p:sp>
      <p:pic>
        <p:nvPicPr>
          <p:cNvPr id="13" name="Image 4" descr="preencoded.png">
            <a:extLst>
              <a:ext uri="{FF2B5EF4-FFF2-40B4-BE49-F238E27FC236}">
                <a16:creationId xmlns:a16="http://schemas.microsoft.com/office/drawing/2014/main" id="{D1DC436B-D41E-76AD-408B-69D7440AF0B4}"/>
              </a:ext>
            </a:extLst>
          </p:cNvPr>
          <p:cNvPicPr>
            <a:picLocks noChangeAspect="1"/>
          </p:cNvPicPr>
          <p:nvPr/>
        </p:nvPicPr>
        <p:blipFill>
          <a:blip r:embed="rId7"/>
          <a:stretch>
            <a:fillRect/>
          </a:stretch>
        </p:blipFill>
        <p:spPr>
          <a:xfrm>
            <a:off x="599956" y="6727984"/>
            <a:ext cx="857131" cy="1028581"/>
          </a:xfrm>
          <a:prstGeom prst="rect">
            <a:avLst/>
          </a:prstGeom>
        </p:spPr>
      </p:pic>
      <p:sp>
        <p:nvSpPr>
          <p:cNvPr id="14" name="Text 7">
            <a:extLst>
              <a:ext uri="{FF2B5EF4-FFF2-40B4-BE49-F238E27FC236}">
                <a16:creationId xmlns:a16="http://schemas.microsoft.com/office/drawing/2014/main" id="{EE92D599-C8CA-9700-B03F-BA2FEB817268}"/>
              </a:ext>
            </a:extLst>
          </p:cNvPr>
          <p:cNvSpPr/>
          <p:nvPr/>
        </p:nvSpPr>
        <p:spPr>
          <a:xfrm>
            <a:off x="1714143" y="6899315"/>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Categorical Features</a:t>
            </a:r>
            <a:endParaRPr lang="en-US" sz="1650" dirty="0"/>
          </a:p>
        </p:txBody>
      </p:sp>
      <p:sp>
        <p:nvSpPr>
          <p:cNvPr id="15" name="Text 8">
            <a:extLst>
              <a:ext uri="{FF2B5EF4-FFF2-40B4-BE49-F238E27FC236}">
                <a16:creationId xmlns:a16="http://schemas.microsoft.com/office/drawing/2014/main" id="{57B57DFC-91FC-BBEA-3712-DCAEE4A8978D}"/>
              </a:ext>
            </a:extLst>
          </p:cNvPr>
          <p:cNvSpPr/>
          <p:nvPr/>
        </p:nvSpPr>
        <p:spPr>
          <a:xfrm>
            <a:off x="1714143" y="7269956"/>
            <a:ext cx="12316301" cy="274320"/>
          </a:xfrm>
          <a:prstGeom prst="rect">
            <a:avLst/>
          </a:prstGeom>
          <a:noFill/>
          <a:ln/>
        </p:spPr>
        <p:txBody>
          <a:bodyPr wrap="none" lIns="0" tIns="0" rIns="0" bIns="0" rtlCol="0" anchor="t"/>
          <a:lstStyle/>
          <a:p>
            <a:pPr marL="0" indent="0" algn="l">
              <a:lnSpc>
                <a:spcPts val="2150"/>
              </a:lnSpc>
              <a:buNone/>
            </a:pPr>
            <a:r>
              <a:rPr lang="en-US" sz="1300" dirty="0">
                <a:solidFill>
                  <a:srgbClr val="161613"/>
                </a:solidFill>
                <a:latin typeface="Inter" pitchFamily="34" charset="0"/>
                <a:ea typeface="Inter" pitchFamily="34" charset="-122"/>
                <a:cs typeface="Inter" pitchFamily="34" charset="-120"/>
              </a:rPr>
              <a:t>Region, Commodity, and Type were handled using One-Hot Encoding, with Region and Commodity proving to be important predictive features.</a:t>
            </a:r>
            <a:endParaRPr lang="en-US" sz="1300" dirty="0"/>
          </a:p>
        </p:txBody>
      </p:sp>
    </p:spTree>
    <p:extLst>
      <p:ext uri="{BB962C8B-B14F-4D97-AF65-F5344CB8AC3E}">
        <p14:creationId xmlns:p14="http://schemas.microsoft.com/office/powerpoint/2010/main" val="210233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4855" y="586383"/>
            <a:ext cx="7907774" cy="665083"/>
          </a:xfrm>
          <a:prstGeom prst="rect">
            <a:avLst/>
          </a:prstGeom>
          <a:noFill/>
          <a:ln/>
        </p:spPr>
        <p:txBody>
          <a:bodyPr wrap="none" lIns="0" tIns="0" rIns="0" bIns="0" rtlCol="0" anchor="t"/>
          <a:lstStyle/>
          <a:p>
            <a:pPr marL="0" indent="0" algn="l">
              <a:lnSpc>
                <a:spcPts val="5200"/>
              </a:lnSpc>
              <a:buNone/>
            </a:pPr>
            <a:r>
              <a:rPr lang="en-US" sz="4150" dirty="0">
                <a:solidFill>
                  <a:srgbClr val="161613"/>
                </a:solidFill>
                <a:latin typeface="DM Sans Medium" pitchFamily="34" charset="0"/>
                <a:ea typeface="DM Sans Medium" pitchFamily="34" charset="-122"/>
                <a:cs typeface="DM Sans Medium" pitchFamily="34" charset="-120"/>
              </a:rPr>
              <a:t>Model Selection &amp; Performance</a:t>
            </a:r>
            <a:endParaRPr lang="en-US" sz="4150" dirty="0"/>
          </a:p>
        </p:txBody>
      </p:sp>
      <p:sp>
        <p:nvSpPr>
          <p:cNvPr id="17" name="Text 9"/>
          <p:cNvSpPr/>
          <p:nvPr/>
        </p:nvSpPr>
        <p:spPr>
          <a:xfrm>
            <a:off x="744855" y="1551100"/>
            <a:ext cx="13140690" cy="1021556"/>
          </a:xfrm>
          <a:prstGeom prst="rect">
            <a:avLst/>
          </a:prstGeom>
          <a:noFill/>
          <a:ln/>
        </p:spPr>
        <p:txBody>
          <a:bodyPr wrap="square" lIns="0" tIns="0" rIns="0" bIns="0" rtlCol="0" anchor="t"/>
          <a:lstStyle/>
          <a:p>
            <a:pPr marL="0" indent="0" algn="just">
              <a:lnSpc>
                <a:spcPts val="2650"/>
              </a:lnSpc>
              <a:buNone/>
            </a:pPr>
            <a:r>
              <a:rPr lang="en-GB" sz="1650" dirty="0">
                <a:solidFill>
                  <a:srgbClr val="161613"/>
                </a:solidFill>
                <a:latin typeface="Inter" pitchFamily="34" charset="0"/>
                <a:ea typeface="Inter" pitchFamily="34" charset="-122"/>
                <a:cs typeface="Inter" pitchFamily="34" charset="-120"/>
              </a:rPr>
              <a:t>	Given the time series nature, the need to capture non-linearities, and the strict resource constraints, Gradient Boosted Decision Trees (GBDTs) were identified as the most promising class of models. We systematically evaluated three leading GBDT </a:t>
            </a:r>
          </a:p>
          <a:p>
            <a:pPr marL="0" indent="0" algn="just">
              <a:lnSpc>
                <a:spcPts val="2650"/>
              </a:lnSpc>
              <a:buNone/>
            </a:pPr>
            <a:r>
              <a:rPr lang="en-GB" sz="1650" dirty="0">
                <a:solidFill>
                  <a:srgbClr val="161613"/>
                </a:solidFill>
                <a:latin typeface="Inter" pitchFamily="34" charset="0"/>
                <a:ea typeface="Inter" pitchFamily="34" charset="-122"/>
                <a:cs typeface="Inter" pitchFamily="34" charset="-120"/>
              </a:rPr>
              <a:t>Implementations. The performance on the evaluation set was the primary criterion for final model selection.</a:t>
            </a:r>
            <a:endParaRPr lang="en-US" sz="1650" dirty="0"/>
          </a:p>
        </p:txBody>
      </p:sp>
      <p:sp>
        <p:nvSpPr>
          <p:cNvPr id="18" name="Text 10"/>
          <p:cNvSpPr/>
          <p:nvPr/>
        </p:nvSpPr>
        <p:spPr>
          <a:xfrm>
            <a:off x="744855" y="5826597"/>
            <a:ext cx="13140690" cy="681038"/>
          </a:xfrm>
          <a:prstGeom prst="rect">
            <a:avLst/>
          </a:prstGeom>
          <a:noFill/>
          <a:ln/>
        </p:spPr>
        <p:txBody>
          <a:bodyPr wrap="square" lIns="0" tIns="0" rIns="0" bIns="0" rtlCol="0" anchor="t"/>
          <a:lstStyle/>
          <a:p>
            <a:pPr marL="0" indent="0" algn="just">
              <a:lnSpc>
                <a:spcPts val="2650"/>
              </a:lnSpc>
              <a:buNone/>
            </a:pPr>
            <a:r>
              <a:rPr lang="en-GB" sz="1650" dirty="0">
                <a:solidFill>
                  <a:srgbClr val="161613"/>
                </a:solidFill>
                <a:latin typeface="Inter" pitchFamily="34" charset="0"/>
                <a:ea typeface="Inter" pitchFamily="34" charset="-122"/>
                <a:cs typeface="Inter" pitchFamily="34" charset="-120"/>
              </a:rPr>
              <a:t>	</a:t>
            </a:r>
            <a:r>
              <a:rPr lang="en-GB" sz="1650" dirty="0" err="1">
                <a:solidFill>
                  <a:srgbClr val="161613"/>
                </a:solidFill>
                <a:latin typeface="Inter" pitchFamily="34" charset="0"/>
                <a:ea typeface="Inter" pitchFamily="34" charset="-122"/>
                <a:cs typeface="Inter" pitchFamily="34" charset="-120"/>
              </a:rPr>
              <a:t>XGBoost</a:t>
            </a:r>
            <a:r>
              <a:rPr lang="en-GB" sz="1650" dirty="0">
                <a:solidFill>
                  <a:srgbClr val="161613"/>
                </a:solidFill>
                <a:latin typeface="Inter" pitchFamily="34" charset="0"/>
                <a:ea typeface="Inter" pitchFamily="34" charset="-122"/>
                <a:cs typeface="Inter" pitchFamily="34" charset="-120"/>
              </a:rPr>
              <a:t> models have consistently achieved significantly lower RMSE across all four prediction horizons. </a:t>
            </a:r>
            <a:r>
              <a:rPr lang="en-GB" sz="1650" dirty="0" err="1">
                <a:solidFill>
                  <a:srgbClr val="161613"/>
                </a:solidFill>
                <a:latin typeface="Inter" pitchFamily="34" charset="0"/>
                <a:ea typeface="Inter" pitchFamily="34" charset="-122"/>
                <a:cs typeface="Inter" pitchFamily="34" charset="-120"/>
              </a:rPr>
              <a:t>XGBoost</a:t>
            </a:r>
            <a:r>
              <a:rPr lang="en-GB" sz="1650" dirty="0">
                <a:solidFill>
                  <a:srgbClr val="161613"/>
                </a:solidFill>
                <a:latin typeface="Inter" pitchFamily="34" charset="0"/>
                <a:ea typeface="Inter" pitchFamily="34" charset="-122"/>
                <a:cs typeface="Inter" pitchFamily="34" charset="-120"/>
              </a:rPr>
              <a:t> demonstrated superior generalization performance for this specific dataset and feature set.  </a:t>
            </a:r>
            <a:endParaRPr lang="en-US" sz="1650" dirty="0"/>
          </a:p>
        </p:txBody>
      </p:sp>
      <p:graphicFrame>
        <p:nvGraphicFramePr>
          <p:cNvPr id="19" name="Table 18">
            <a:extLst>
              <a:ext uri="{FF2B5EF4-FFF2-40B4-BE49-F238E27FC236}">
                <a16:creationId xmlns:a16="http://schemas.microsoft.com/office/drawing/2014/main" id="{419B2C12-C052-6596-0AE3-9EC3B50D52A3}"/>
              </a:ext>
            </a:extLst>
          </p:cNvPr>
          <p:cNvGraphicFramePr>
            <a:graphicFrameLocks noGrp="1"/>
          </p:cNvGraphicFramePr>
          <p:nvPr>
            <p:extLst>
              <p:ext uri="{D42A27DB-BD31-4B8C-83A1-F6EECF244321}">
                <p14:modId xmlns:p14="http://schemas.microsoft.com/office/powerpoint/2010/main" val="3173770176"/>
              </p:ext>
            </p:extLst>
          </p:nvPr>
        </p:nvGraphicFramePr>
        <p:xfrm>
          <a:off x="2438400" y="3003899"/>
          <a:ext cx="9753600" cy="2123440"/>
        </p:xfrm>
        <a:graphic>
          <a:graphicData uri="http://schemas.openxmlformats.org/drawingml/2006/table">
            <a:tbl>
              <a:tblPr firstRow="1" bandRow="1">
                <a:tableStyleId>{073A0DAA-6AF3-43AB-8588-CEC1D06C72B9}</a:tableStyleId>
              </a:tblPr>
              <a:tblGrid>
                <a:gridCol w="1950720">
                  <a:extLst>
                    <a:ext uri="{9D8B030D-6E8A-4147-A177-3AD203B41FA5}">
                      <a16:colId xmlns:a16="http://schemas.microsoft.com/office/drawing/2014/main" val="457395141"/>
                    </a:ext>
                  </a:extLst>
                </a:gridCol>
                <a:gridCol w="1950720">
                  <a:extLst>
                    <a:ext uri="{9D8B030D-6E8A-4147-A177-3AD203B41FA5}">
                      <a16:colId xmlns:a16="http://schemas.microsoft.com/office/drawing/2014/main" val="3546006285"/>
                    </a:ext>
                  </a:extLst>
                </a:gridCol>
                <a:gridCol w="1950720">
                  <a:extLst>
                    <a:ext uri="{9D8B030D-6E8A-4147-A177-3AD203B41FA5}">
                      <a16:colId xmlns:a16="http://schemas.microsoft.com/office/drawing/2014/main" val="2038515551"/>
                    </a:ext>
                  </a:extLst>
                </a:gridCol>
                <a:gridCol w="1950720">
                  <a:extLst>
                    <a:ext uri="{9D8B030D-6E8A-4147-A177-3AD203B41FA5}">
                      <a16:colId xmlns:a16="http://schemas.microsoft.com/office/drawing/2014/main" val="2837619470"/>
                    </a:ext>
                  </a:extLst>
                </a:gridCol>
                <a:gridCol w="1950720">
                  <a:extLst>
                    <a:ext uri="{9D8B030D-6E8A-4147-A177-3AD203B41FA5}">
                      <a16:colId xmlns:a16="http://schemas.microsoft.com/office/drawing/2014/main" val="2490353412"/>
                    </a:ext>
                  </a:extLst>
                </a:gridCol>
              </a:tblGrid>
              <a:tr h="370840">
                <a:tc>
                  <a:txBody>
                    <a:bodyPr/>
                    <a:lstStyle/>
                    <a:p>
                      <a:pPr algn="ctr"/>
                      <a:r>
                        <a:rPr lang="en-GB" dirty="0"/>
                        <a:t>Horizon</a:t>
                      </a:r>
                    </a:p>
                  </a:txBody>
                  <a:tcPr/>
                </a:tc>
                <a:tc>
                  <a:txBody>
                    <a:bodyPr/>
                    <a:lstStyle/>
                    <a:p>
                      <a:pPr algn="ctr"/>
                      <a:r>
                        <a:rPr lang="en-GB" dirty="0" err="1"/>
                        <a:t>LightGBM</a:t>
                      </a:r>
                      <a:r>
                        <a:rPr lang="en-GB" dirty="0"/>
                        <a:t> </a:t>
                      </a:r>
                    </a:p>
                    <a:p>
                      <a:pPr algn="ctr"/>
                      <a:r>
                        <a:rPr lang="en-GB" dirty="0"/>
                        <a:t>(Eval RMSE)</a:t>
                      </a:r>
                    </a:p>
                  </a:txBody>
                  <a:tcPr/>
                </a:tc>
                <a:tc>
                  <a:txBody>
                    <a:bodyPr/>
                    <a:lstStyle/>
                    <a:p>
                      <a:pPr algn="ctr"/>
                      <a:r>
                        <a:rPr lang="en-GB" dirty="0" err="1"/>
                        <a:t>XGBoost</a:t>
                      </a:r>
                      <a:endParaRPr lang="en-GB" dirty="0"/>
                    </a:p>
                    <a:p>
                      <a:pPr algn="ctr"/>
                      <a:r>
                        <a:rPr lang="en-GB" dirty="0"/>
                        <a:t>(Eval RMSE)</a:t>
                      </a:r>
                    </a:p>
                  </a:txBody>
                  <a:tcPr/>
                </a:tc>
                <a:tc>
                  <a:txBody>
                    <a:bodyPr/>
                    <a:lstStyle/>
                    <a:p>
                      <a:pPr algn="ctr"/>
                      <a:r>
                        <a:rPr lang="en-GB" dirty="0" err="1"/>
                        <a:t>CatBoost</a:t>
                      </a:r>
                      <a:endParaRPr lang="en-GB" dirty="0"/>
                    </a:p>
                    <a:p>
                      <a:pPr algn="ctr"/>
                      <a:r>
                        <a:rPr lang="en-GB" dirty="0"/>
                        <a:t>(Eval RMSE)</a:t>
                      </a:r>
                    </a:p>
                  </a:txBody>
                  <a:tcPr/>
                </a:tc>
                <a:tc>
                  <a:txBody>
                    <a:bodyPr/>
                    <a:lstStyle/>
                    <a:p>
                      <a:pPr algn="ctr"/>
                      <a:r>
                        <a:rPr lang="en-GB" dirty="0"/>
                        <a:t>Selected Model</a:t>
                      </a:r>
                    </a:p>
                    <a:p>
                      <a:pPr algn="ctr"/>
                      <a:r>
                        <a:rPr lang="en-GB" dirty="0"/>
                        <a:t>(Eval RMSE) </a:t>
                      </a:r>
                    </a:p>
                  </a:txBody>
                  <a:tcPr/>
                </a:tc>
                <a:extLst>
                  <a:ext uri="{0D108BD9-81ED-4DB2-BD59-A6C34878D82A}">
                    <a16:rowId xmlns:a16="http://schemas.microsoft.com/office/drawing/2014/main" val="69683511"/>
                  </a:ext>
                </a:extLst>
              </a:tr>
              <a:tr h="370840">
                <a:tc>
                  <a:txBody>
                    <a:bodyPr/>
                    <a:lstStyle/>
                    <a:p>
                      <a:pPr algn="ctr"/>
                      <a:r>
                        <a:rPr lang="en-GB" dirty="0"/>
                        <a:t>1w</a:t>
                      </a:r>
                    </a:p>
                  </a:txBody>
                  <a:tcPr/>
                </a:tc>
                <a:tc>
                  <a:txBody>
                    <a:bodyPr/>
                    <a:lstStyle/>
                    <a:p>
                      <a:pPr algn="ctr"/>
                      <a:r>
                        <a:rPr lang="en-GB" dirty="0"/>
                        <a:t>136.72 </a:t>
                      </a:r>
                    </a:p>
                  </a:txBody>
                  <a:tcPr/>
                </a:tc>
                <a:tc>
                  <a:txBody>
                    <a:bodyPr/>
                    <a:lstStyle/>
                    <a:p>
                      <a:pPr algn="ctr"/>
                      <a:r>
                        <a:rPr lang="en-GB" dirty="0"/>
                        <a:t>106.56 </a:t>
                      </a:r>
                    </a:p>
                  </a:txBody>
                  <a:tcPr/>
                </a:tc>
                <a:tc>
                  <a:txBody>
                    <a:bodyPr/>
                    <a:lstStyle/>
                    <a:p>
                      <a:pPr algn="ctr"/>
                      <a:r>
                        <a:rPr lang="en-GB" dirty="0"/>
                        <a:t>145.51</a:t>
                      </a:r>
                    </a:p>
                  </a:txBody>
                  <a:tcPr/>
                </a:tc>
                <a:tc>
                  <a:txBody>
                    <a:bodyPr/>
                    <a:lstStyle/>
                    <a:p>
                      <a:pPr algn="ctr"/>
                      <a:r>
                        <a:rPr lang="en-GB" dirty="0" err="1"/>
                        <a:t>XGBoost</a:t>
                      </a:r>
                      <a:endParaRPr lang="en-GB" dirty="0"/>
                    </a:p>
                  </a:txBody>
                  <a:tcPr/>
                </a:tc>
                <a:extLst>
                  <a:ext uri="{0D108BD9-81ED-4DB2-BD59-A6C34878D82A}">
                    <a16:rowId xmlns:a16="http://schemas.microsoft.com/office/drawing/2014/main" val="1304867430"/>
                  </a:ext>
                </a:extLst>
              </a:tr>
              <a:tr h="370840">
                <a:tc>
                  <a:txBody>
                    <a:bodyPr/>
                    <a:lstStyle/>
                    <a:p>
                      <a:pPr algn="ctr"/>
                      <a:r>
                        <a:rPr lang="en-GB" dirty="0"/>
                        <a:t>2w</a:t>
                      </a:r>
                    </a:p>
                  </a:txBody>
                  <a:tcPr/>
                </a:tc>
                <a:tc>
                  <a:txBody>
                    <a:bodyPr/>
                    <a:lstStyle/>
                    <a:p>
                      <a:pPr algn="ctr"/>
                      <a:r>
                        <a:rPr lang="en-GB" dirty="0"/>
                        <a:t>126.87</a:t>
                      </a:r>
                    </a:p>
                  </a:txBody>
                  <a:tcPr/>
                </a:tc>
                <a:tc>
                  <a:txBody>
                    <a:bodyPr/>
                    <a:lstStyle/>
                    <a:p>
                      <a:pPr algn="ctr"/>
                      <a:r>
                        <a:rPr lang="en-GB" dirty="0"/>
                        <a:t>120.65</a:t>
                      </a:r>
                    </a:p>
                  </a:txBody>
                  <a:tcPr/>
                </a:tc>
                <a:tc>
                  <a:txBody>
                    <a:bodyPr/>
                    <a:lstStyle/>
                    <a:p>
                      <a:pPr algn="ctr"/>
                      <a:r>
                        <a:rPr lang="en-GB" dirty="0"/>
                        <a:t>151.22</a:t>
                      </a:r>
                    </a:p>
                  </a:txBody>
                  <a:tcPr/>
                </a:tc>
                <a:tc>
                  <a:txBody>
                    <a:bodyPr/>
                    <a:lstStyle/>
                    <a:p>
                      <a:pPr algn="ctr"/>
                      <a:r>
                        <a:rPr lang="en-GB" dirty="0" err="1"/>
                        <a:t>XGBoost</a:t>
                      </a:r>
                      <a:endParaRPr lang="en-GB" dirty="0"/>
                    </a:p>
                  </a:txBody>
                  <a:tcPr/>
                </a:tc>
                <a:extLst>
                  <a:ext uri="{0D108BD9-81ED-4DB2-BD59-A6C34878D82A}">
                    <a16:rowId xmlns:a16="http://schemas.microsoft.com/office/drawing/2014/main" val="618499513"/>
                  </a:ext>
                </a:extLst>
              </a:tr>
              <a:tr h="370840">
                <a:tc>
                  <a:txBody>
                    <a:bodyPr/>
                    <a:lstStyle/>
                    <a:p>
                      <a:pPr algn="ctr"/>
                      <a:r>
                        <a:rPr lang="en-GB" dirty="0"/>
                        <a:t>3w</a:t>
                      </a:r>
                    </a:p>
                  </a:txBody>
                  <a:tcPr/>
                </a:tc>
                <a:tc>
                  <a:txBody>
                    <a:bodyPr/>
                    <a:lstStyle/>
                    <a:p>
                      <a:pPr algn="ctr"/>
                      <a:r>
                        <a:rPr lang="en-GB" dirty="0"/>
                        <a:t>151.03</a:t>
                      </a:r>
                    </a:p>
                  </a:txBody>
                  <a:tcPr/>
                </a:tc>
                <a:tc>
                  <a:txBody>
                    <a:bodyPr/>
                    <a:lstStyle/>
                    <a:p>
                      <a:pPr algn="ctr"/>
                      <a:r>
                        <a:rPr lang="en-GB" dirty="0"/>
                        <a:t>123.77</a:t>
                      </a:r>
                    </a:p>
                  </a:txBody>
                  <a:tcPr/>
                </a:tc>
                <a:tc>
                  <a:txBody>
                    <a:bodyPr/>
                    <a:lstStyle/>
                    <a:p>
                      <a:pPr algn="ctr"/>
                      <a:r>
                        <a:rPr lang="en-GB" dirty="0"/>
                        <a:t>168.87</a:t>
                      </a:r>
                    </a:p>
                  </a:txBody>
                  <a:tcPr/>
                </a:tc>
                <a:tc>
                  <a:txBody>
                    <a:bodyPr/>
                    <a:lstStyle/>
                    <a:p>
                      <a:pPr algn="ctr"/>
                      <a:r>
                        <a:rPr lang="en-GB" dirty="0" err="1"/>
                        <a:t>XGBoost</a:t>
                      </a:r>
                      <a:endParaRPr lang="en-GB" dirty="0"/>
                    </a:p>
                  </a:txBody>
                  <a:tcPr/>
                </a:tc>
                <a:extLst>
                  <a:ext uri="{0D108BD9-81ED-4DB2-BD59-A6C34878D82A}">
                    <a16:rowId xmlns:a16="http://schemas.microsoft.com/office/drawing/2014/main" val="2494031688"/>
                  </a:ext>
                </a:extLst>
              </a:tr>
              <a:tr h="370840">
                <a:tc>
                  <a:txBody>
                    <a:bodyPr/>
                    <a:lstStyle/>
                    <a:p>
                      <a:pPr algn="ctr"/>
                      <a:r>
                        <a:rPr lang="en-GB" dirty="0"/>
                        <a:t>4w</a:t>
                      </a:r>
                    </a:p>
                  </a:txBody>
                  <a:tcPr/>
                </a:tc>
                <a:tc>
                  <a:txBody>
                    <a:bodyPr/>
                    <a:lstStyle/>
                    <a:p>
                      <a:pPr algn="ctr"/>
                      <a:r>
                        <a:rPr lang="en-GB" dirty="0"/>
                        <a:t>161.95</a:t>
                      </a:r>
                    </a:p>
                  </a:txBody>
                  <a:tcPr/>
                </a:tc>
                <a:tc>
                  <a:txBody>
                    <a:bodyPr/>
                    <a:lstStyle/>
                    <a:p>
                      <a:pPr algn="ctr"/>
                      <a:r>
                        <a:rPr lang="en-GB" dirty="0"/>
                        <a:t>139.79</a:t>
                      </a:r>
                    </a:p>
                  </a:txBody>
                  <a:tcPr/>
                </a:tc>
                <a:tc>
                  <a:txBody>
                    <a:bodyPr/>
                    <a:lstStyle/>
                    <a:p>
                      <a:pPr algn="ctr"/>
                      <a:r>
                        <a:rPr lang="en-GB" dirty="0"/>
                        <a:t>162.44</a:t>
                      </a:r>
                    </a:p>
                  </a:txBody>
                  <a:tcPr/>
                </a:tc>
                <a:tc>
                  <a:txBody>
                    <a:bodyPr/>
                    <a:lstStyle/>
                    <a:p>
                      <a:pPr algn="ctr"/>
                      <a:r>
                        <a:rPr lang="en-GB" dirty="0" err="1"/>
                        <a:t>XGBoost</a:t>
                      </a:r>
                      <a:endParaRPr lang="en-GB" dirty="0"/>
                    </a:p>
                  </a:txBody>
                  <a:tcPr/>
                </a:tc>
                <a:extLst>
                  <a:ext uri="{0D108BD9-81ED-4DB2-BD59-A6C34878D82A}">
                    <a16:rowId xmlns:a16="http://schemas.microsoft.com/office/drawing/2014/main" val="2370781000"/>
                  </a:ext>
                </a:extLst>
              </a:tr>
            </a:tbl>
          </a:graphicData>
        </a:graphic>
      </p:graphicFrame>
      <p:sp>
        <p:nvSpPr>
          <p:cNvPr id="3" name="TextBox 2">
            <a:extLst>
              <a:ext uri="{FF2B5EF4-FFF2-40B4-BE49-F238E27FC236}">
                <a16:creationId xmlns:a16="http://schemas.microsoft.com/office/drawing/2014/main" id="{EED20B8E-93E0-6E5E-F6FE-55DD55B71034}"/>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024E6-3D68-B5BB-7872-74D1840816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7139776-7EFB-6AB0-ECAE-FCB05E3017B4}"/>
              </a:ext>
            </a:extLst>
          </p:cNvPr>
          <p:cNvSpPr/>
          <p:nvPr/>
        </p:nvSpPr>
        <p:spPr>
          <a:xfrm>
            <a:off x="744855" y="586383"/>
            <a:ext cx="7907774" cy="665083"/>
          </a:xfrm>
          <a:prstGeom prst="rect">
            <a:avLst/>
          </a:prstGeom>
          <a:noFill/>
          <a:ln/>
        </p:spPr>
        <p:txBody>
          <a:bodyPr wrap="none" lIns="0" tIns="0" rIns="0" bIns="0" rtlCol="0" anchor="t"/>
          <a:lstStyle/>
          <a:p>
            <a:pPr marL="0" indent="0" algn="l">
              <a:lnSpc>
                <a:spcPts val="5200"/>
              </a:lnSpc>
              <a:buNone/>
            </a:pPr>
            <a:r>
              <a:rPr lang="en-US" sz="4150" dirty="0">
                <a:solidFill>
                  <a:srgbClr val="161613"/>
                </a:solidFill>
                <a:latin typeface="DM Sans Medium" pitchFamily="34" charset="0"/>
                <a:ea typeface="DM Sans Medium" pitchFamily="34" charset="-122"/>
                <a:cs typeface="DM Sans Medium" pitchFamily="34" charset="-120"/>
              </a:rPr>
              <a:t>Model Selection &amp; Performance</a:t>
            </a:r>
            <a:endParaRPr lang="en-US" sz="4150" dirty="0"/>
          </a:p>
        </p:txBody>
      </p:sp>
      <p:pic>
        <p:nvPicPr>
          <p:cNvPr id="3" name="Image 0" descr="preencoded.png">
            <a:extLst>
              <a:ext uri="{FF2B5EF4-FFF2-40B4-BE49-F238E27FC236}">
                <a16:creationId xmlns:a16="http://schemas.microsoft.com/office/drawing/2014/main" id="{B4D965B3-364E-CDB7-C5AC-DD2D22C7D2B2}"/>
              </a:ext>
            </a:extLst>
          </p:cNvPr>
          <p:cNvPicPr>
            <a:picLocks noChangeAspect="1"/>
          </p:cNvPicPr>
          <p:nvPr/>
        </p:nvPicPr>
        <p:blipFill>
          <a:blip r:embed="rId3"/>
          <a:stretch>
            <a:fillRect/>
          </a:stretch>
        </p:blipFill>
        <p:spPr>
          <a:xfrm>
            <a:off x="2913102" y="2386012"/>
            <a:ext cx="2168128" cy="1226106"/>
          </a:xfrm>
          <a:prstGeom prst="rect">
            <a:avLst/>
          </a:prstGeom>
        </p:spPr>
      </p:pic>
      <p:pic>
        <p:nvPicPr>
          <p:cNvPr id="4" name="Image 1" descr="preencoded.png">
            <a:extLst>
              <a:ext uri="{FF2B5EF4-FFF2-40B4-BE49-F238E27FC236}">
                <a16:creationId xmlns:a16="http://schemas.microsoft.com/office/drawing/2014/main" id="{849AF36B-7926-C560-F312-9EFB7A4097E9}"/>
              </a:ext>
            </a:extLst>
          </p:cNvPr>
          <p:cNvPicPr>
            <a:picLocks noChangeAspect="1"/>
          </p:cNvPicPr>
          <p:nvPr/>
        </p:nvPicPr>
        <p:blipFill>
          <a:blip r:embed="rId4"/>
          <a:stretch>
            <a:fillRect/>
          </a:stretch>
        </p:blipFill>
        <p:spPr>
          <a:xfrm>
            <a:off x="3847505" y="2963942"/>
            <a:ext cx="299204" cy="374094"/>
          </a:xfrm>
          <a:prstGeom prst="rect">
            <a:avLst/>
          </a:prstGeom>
        </p:spPr>
      </p:pic>
      <p:sp>
        <p:nvSpPr>
          <p:cNvPr id="5" name="Text 1">
            <a:extLst>
              <a:ext uri="{FF2B5EF4-FFF2-40B4-BE49-F238E27FC236}">
                <a16:creationId xmlns:a16="http://schemas.microsoft.com/office/drawing/2014/main" id="{EEFB4A42-2D17-1F3B-C81E-87F03509659C}"/>
              </a:ext>
            </a:extLst>
          </p:cNvPr>
          <p:cNvSpPr/>
          <p:nvPr/>
        </p:nvSpPr>
        <p:spPr>
          <a:xfrm>
            <a:off x="5293995" y="2598777"/>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XGBoost Selected</a:t>
            </a:r>
            <a:endParaRPr lang="en-US" sz="2050" dirty="0"/>
          </a:p>
        </p:txBody>
      </p:sp>
      <p:sp>
        <p:nvSpPr>
          <p:cNvPr id="6" name="Text 2">
            <a:extLst>
              <a:ext uri="{FF2B5EF4-FFF2-40B4-BE49-F238E27FC236}">
                <a16:creationId xmlns:a16="http://schemas.microsoft.com/office/drawing/2014/main" id="{10A04312-2246-6ADC-2621-C19197D2BDCC}"/>
              </a:ext>
            </a:extLst>
          </p:cNvPr>
          <p:cNvSpPr/>
          <p:nvPr/>
        </p:nvSpPr>
        <p:spPr>
          <a:xfrm>
            <a:off x="5293995" y="3058835"/>
            <a:ext cx="5515332" cy="340519"/>
          </a:xfrm>
          <a:prstGeom prst="rect">
            <a:avLst/>
          </a:prstGeom>
          <a:noFill/>
          <a:ln/>
        </p:spPr>
        <p:txBody>
          <a:bodyPr wrap="non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Consistently achieved lowest RMSE across all horizons</a:t>
            </a:r>
            <a:endParaRPr lang="en-US" sz="1650" dirty="0"/>
          </a:p>
        </p:txBody>
      </p:sp>
      <p:sp>
        <p:nvSpPr>
          <p:cNvPr id="7" name="Shape 3">
            <a:extLst>
              <a:ext uri="{FF2B5EF4-FFF2-40B4-BE49-F238E27FC236}">
                <a16:creationId xmlns:a16="http://schemas.microsoft.com/office/drawing/2014/main" id="{A02FE949-3CA6-C471-5187-40B475E26B43}"/>
              </a:ext>
            </a:extLst>
          </p:cNvPr>
          <p:cNvSpPr/>
          <p:nvPr/>
        </p:nvSpPr>
        <p:spPr>
          <a:xfrm>
            <a:off x="5134332" y="3629144"/>
            <a:ext cx="8665369" cy="11430"/>
          </a:xfrm>
          <a:prstGeom prst="roundRect">
            <a:avLst>
              <a:gd name="adj" fmla="val 279312"/>
            </a:avLst>
          </a:prstGeom>
          <a:solidFill>
            <a:srgbClr val="D3D1C9"/>
          </a:solidFill>
          <a:ln/>
        </p:spPr>
        <p:txBody>
          <a:bodyPr/>
          <a:lstStyle/>
          <a:p>
            <a:endParaRPr lang="en-GB"/>
          </a:p>
        </p:txBody>
      </p:sp>
      <p:pic>
        <p:nvPicPr>
          <p:cNvPr id="8" name="Image 2" descr="preencoded.png">
            <a:extLst>
              <a:ext uri="{FF2B5EF4-FFF2-40B4-BE49-F238E27FC236}">
                <a16:creationId xmlns:a16="http://schemas.microsoft.com/office/drawing/2014/main" id="{0462EF47-9B67-275B-ED6F-B4F642A5ACBE}"/>
              </a:ext>
            </a:extLst>
          </p:cNvPr>
          <p:cNvPicPr>
            <a:picLocks noChangeAspect="1"/>
          </p:cNvPicPr>
          <p:nvPr/>
        </p:nvPicPr>
        <p:blipFill>
          <a:blip r:embed="rId5"/>
          <a:stretch>
            <a:fillRect/>
          </a:stretch>
        </p:blipFill>
        <p:spPr>
          <a:xfrm>
            <a:off x="1829038" y="3665220"/>
            <a:ext cx="4336375" cy="1226106"/>
          </a:xfrm>
          <a:prstGeom prst="rect">
            <a:avLst/>
          </a:prstGeom>
        </p:spPr>
      </p:pic>
      <p:pic>
        <p:nvPicPr>
          <p:cNvPr id="9" name="Image 3" descr="preencoded.png">
            <a:extLst>
              <a:ext uri="{FF2B5EF4-FFF2-40B4-BE49-F238E27FC236}">
                <a16:creationId xmlns:a16="http://schemas.microsoft.com/office/drawing/2014/main" id="{FC5F9395-8FE6-B97E-8804-6CBB742CEF45}"/>
              </a:ext>
            </a:extLst>
          </p:cNvPr>
          <p:cNvPicPr>
            <a:picLocks noChangeAspect="1"/>
          </p:cNvPicPr>
          <p:nvPr/>
        </p:nvPicPr>
        <p:blipFill>
          <a:blip r:embed="rId6"/>
          <a:stretch>
            <a:fillRect/>
          </a:stretch>
        </p:blipFill>
        <p:spPr>
          <a:xfrm>
            <a:off x="3847624" y="4134207"/>
            <a:ext cx="299204" cy="374094"/>
          </a:xfrm>
          <a:prstGeom prst="rect">
            <a:avLst/>
          </a:prstGeom>
        </p:spPr>
      </p:pic>
      <p:sp>
        <p:nvSpPr>
          <p:cNvPr id="10" name="Text 4">
            <a:extLst>
              <a:ext uri="{FF2B5EF4-FFF2-40B4-BE49-F238E27FC236}">
                <a16:creationId xmlns:a16="http://schemas.microsoft.com/office/drawing/2014/main" id="{BFFA60DC-EFB3-D687-A67B-EFA26FBE5494}"/>
              </a:ext>
            </a:extLst>
          </p:cNvPr>
          <p:cNvSpPr/>
          <p:nvPr/>
        </p:nvSpPr>
        <p:spPr>
          <a:xfrm>
            <a:off x="6378178" y="3877985"/>
            <a:ext cx="2763679" cy="332423"/>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Systematic Evaluation</a:t>
            </a:r>
            <a:endParaRPr lang="en-US" sz="2050" dirty="0"/>
          </a:p>
        </p:txBody>
      </p:sp>
      <p:sp>
        <p:nvSpPr>
          <p:cNvPr id="11" name="Text 5">
            <a:extLst>
              <a:ext uri="{FF2B5EF4-FFF2-40B4-BE49-F238E27FC236}">
                <a16:creationId xmlns:a16="http://schemas.microsoft.com/office/drawing/2014/main" id="{09318D5D-97C4-A8A6-474F-7580DCD675BD}"/>
              </a:ext>
            </a:extLst>
          </p:cNvPr>
          <p:cNvSpPr/>
          <p:nvPr/>
        </p:nvSpPr>
        <p:spPr>
          <a:xfrm>
            <a:off x="6378178" y="4338042"/>
            <a:ext cx="4571048" cy="340519"/>
          </a:xfrm>
          <a:prstGeom prst="rect">
            <a:avLst/>
          </a:prstGeom>
          <a:noFill/>
          <a:ln/>
        </p:spPr>
        <p:txBody>
          <a:bodyPr wrap="non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Compared LightGBM, XGBoost, and CatBoost</a:t>
            </a:r>
            <a:endParaRPr lang="en-US" sz="1650" dirty="0"/>
          </a:p>
        </p:txBody>
      </p:sp>
      <p:sp>
        <p:nvSpPr>
          <p:cNvPr id="12" name="Shape 6">
            <a:extLst>
              <a:ext uri="{FF2B5EF4-FFF2-40B4-BE49-F238E27FC236}">
                <a16:creationId xmlns:a16="http://schemas.microsoft.com/office/drawing/2014/main" id="{B1687143-50DB-085C-83FA-B0C026133F55}"/>
              </a:ext>
            </a:extLst>
          </p:cNvPr>
          <p:cNvSpPr/>
          <p:nvPr/>
        </p:nvSpPr>
        <p:spPr>
          <a:xfrm>
            <a:off x="6218516" y="4908351"/>
            <a:ext cx="7581186" cy="11430"/>
          </a:xfrm>
          <a:prstGeom prst="roundRect">
            <a:avLst>
              <a:gd name="adj" fmla="val 279312"/>
            </a:avLst>
          </a:prstGeom>
          <a:solidFill>
            <a:srgbClr val="D3D1C9"/>
          </a:solidFill>
          <a:ln/>
        </p:spPr>
        <p:txBody>
          <a:bodyPr/>
          <a:lstStyle/>
          <a:p>
            <a:endParaRPr lang="en-GB"/>
          </a:p>
        </p:txBody>
      </p:sp>
      <p:pic>
        <p:nvPicPr>
          <p:cNvPr id="13" name="Image 4" descr="preencoded.png">
            <a:extLst>
              <a:ext uri="{FF2B5EF4-FFF2-40B4-BE49-F238E27FC236}">
                <a16:creationId xmlns:a16="http://schemas.microsoft.com/office/drawing/2014/main" id="{D1215E0B-3C01-8208-E159-C11DAB369F86}"/>
              </a:ext>
            </a:extLst>
          </p:cNvPr>
          <p:cNvPicPr>
            <a:picLocks noChangeAspect="1"/>
          </p:cNvPicPr>
          <p:nvPr/>
        </p:nvPicPr>
        <p:blipFill>
          <a:blip r:embed="rId7"/>
          <a:stretch>
            <a:fillRect/>
          </a:stretch>
        </p:blipFill>
        <p:spPr>
          <a:xfrm>
            <a:off x="744855" y="4944427"/>
            <a:ext cx="6504623" cy="1226106"/>
          </a:xfrm>
          <a:prstGeom prst="rect">
            <a:avLst/>
          </a:prstGeom>
        </p:spPr>
      </p:pic>
      <p:pic>
        <p:nvPicPr>
          <p:cNvPr id="14" name="Image 5" descr="preencoded.png">
            <a:extLst>
              <a:ext uri="{FF2B5EF4-FFF2-40B4-BE49-F238E27FC236}">
                <a16:creationId xmlns:a16="http://schemas.microsoft.com/office/drawing/2014/main" id="{DBBD0365-F3EB-3563-5515-29D9955CD7C0}"/>
              </a:ext>
            </a:extLst>
          </p:cNvPr>
          <p:cNvPicPr>
            <a:picLocks noChangeAspect="1"/>
          </p:cNvPicPr>
          <p:nvPr/>
        </p:nvPicPr>
        <p:blipFill>
          <a:blip r:embed="rId8"/>
          <a:stretch>
            <a:fillRect/>
          </a:stretch>
        </p:blipFill>
        <p:spPr>
          <a:xfrm>
            <a:off x="3847505" y="5370433"/>
            <a:ext cx="299204" cy="374094"/>
          </a:xfrm>
          <a:prstGeom prst="rect">
            <a:avLst/>
          </a:prstGeom>
        </p:spPr>
      </p:pic>
      <p:sp>
        <p:nvSpPr>
          <p:cNvPr id="15" name="Text 7">
            <a:extLst>
              <a:ext uri="{FF2B5EF4-FFF2-40B4-BE49-F238E27FC236}">
                <a16:creationId xmlns:a16="http://schemas.microsoft.com/office/drawing/2014/main" id="{7CE087E1-0588-1ACE-98BC-3320A6BA640D}"/>
              </a:ext>
            </a:extLst>
          </p:cNvPr>
          <p:cNvSpPr/>
          <p:nvPr/>
        </p:nvSpPr>
        <p:spPr>
          <a:xfrm>
            <a:off x="7462242" y="5157192"/>
            <a:ext cx="4107656" cy="332423"/>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Gradient Boosted Decision Trees</a:t>
            </a:r>
            <a:endParaRPr lang="en-US" sz="2050" dirty="0"/>
          </a:p>
        </p:txBody>
      </p:sp>
      <p:sp>
        <p:nvSpPr>
          <p:cNvPr id="16" name="Text 8">
            <a:extLst>
              <a:ext uri="{FF2B5EF4-FFF2-40B4-BE49-F238E27FC236}">
                <a16:creationId xmlns:a16="http://schemas.microsoft.com/office/drawing/2014/main" id="{09A6D91E-AA5A-53D6-F7CC-E4028E5B3A87}"/>
              </a:ext>
            </a:extLst>
          </p:cNvPr>
          <p:cNvSpPr/>
          <p:nvPr/>
        </p:nvSpPr>
        <p:spPr>
          <a:xfrm>
            <a:off x="7462242" y="5617250"/>
            <a:ext cx="4233029" cy="340519"/>
          </a:xfrm>
          <a:prstGeom prst="rect">
            <a:avLst/>
          </a:prstGeom>
          <a:noFill/>
          <a:ln/>
        </p:spPr>
        <p:txBody>
          <a:bodyPr wrap="non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Best for capturing non-linear relationships</a:t>
            </a:r>
            <a:endParaRPr lang="en-US" sz="1650" dirty="0"/>
          </a:p>
        </p:txBody>
      </p:sp>
      <p:sp>
        <p:nvSpPr>
          <p:cNvPr id="17" name="TextBox 16">
            <a:extLst>
              <a:ext uri="{FF2B5EF4-FFF2-40B4-BE49-F238E27FC236}">
                <a16:creationId xmlns:a16="http://schemas.microsoft.com/office/drawing/2014/main" id="{EDF3B89C-1855-9B82-F34E-DC5ABAB01B49}"/>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34358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D14A-BC2C-7B2E-C40C-813B0FF74D25}"/>
            </a:ext>
          </a:extLst>
        </p:cNvPr>
        <p:cNvGrpSpPr/>
        <p:nvPr/>
      </p:nvGrpSpPr>
      <p:grpSpPr>
        <a:xfrm>
          <a:off x="0" y="0"/>
          <a:ext cx="0" cy="0"/>
          <a:chOff x="0" y="0"/>
          <a:chExt cx="0" cy="0"/>
        </a:xfrm>
      </p:grpSpPr>
      <p:sp>
        <p:nvSpPr>
          <p:cNvPr id="18" name="Text 7">
            <a:extLst>
              <a:ext uri="{FF2B5EF4-FFF2-40B4-BE49-F238E27FC236}">
                <a16:creationId xmlns:a16="http://schemas.microsoft.com/office/drawing/2014/main" id="{32A580E8-7254-AD31-4289-C264B40F1092}"/>
              </a:ext>
            </a:extLst>
          </p:cNvPr>
          <p:cNvSpPr/>
          <p:nvPr/>
        </p:nvSpPr>
        <p:spPr>
          <a:xfrm>
            <a:off x="8098792" y="6818469"/>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Prediction</a:t>
            </a:r>
            <a:endParaRPr lang="en-US" sz="1650" dirty="0"/>
          </a:p>
        </p:txBody>
      </p:sp>
      <p:sp>
        <p:nvSpPr>
          <p:cNvPr id="28" name="TextBox 27">
            <a:extLst>
              <a:ext uri="{FF2B5EF4-FFF2-40B4-BE49-F238E27FC236}">
                <a16:creationId xmlns:a16="http://schemas.microsoft.com/office/drawing/2014/main" id="{87B372BB-6C4C-3635-3BF4-17BF755326A1}"/>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pic>
        <p:nvPicPr>
          <p:cNvPr id="2" name="Image 0" descr="Hand and arrows pointing up">
            <a:extLst>
              <a:ext uri="{FF2B5EF4-FFF2-40B4-BE49-F238E27FC236}">
                <a16:creationId xmlns:a16="http://schemas.microsoft.com/office/drawing/2014/main" id="{B8678D35-F27D-6CB5-1967-05BE8066AD8D}"/>
              </a:ext>
            </a:extLst>
          </p:cNvPr>
          <p:cNvPicPr>
            <a:picLocks noChangeAspect="1"/>
          </p:cNvPicPr>
          <p:nvPr/>
        </p:nvPicPr>
        <p:blipFill>
          <a:blip r:embed="rId3"/>
          <a:srcRect/>
          <a:stretch/>
        </p:blipFill>
        <p:spPr>
          <a:xfrm>
            <a:off x="0" y="0"/>
            <a:ext cx="14630400" cy="2143006"/>
          </a:xfrm>
          <a:prstGeom prst="rect">
            <a:avLst/>
          </a:prstGeom>
        </p:spPr>
      </p:pic>
      <p:sp>
        <p:nvSpPr>
          <p:cNvPr id="3" name="Text 0">
            <a:extLst>
              <a:ext uri="{FF2B5EF4-FFF2-40B4-BE49-F238E27FC236}">
                <a16:creationId xmlns:a16="http://schemas.microsoft.com/office/drawing/2014/main" id="{237A1E62-D757-E4DA-1330-1B53881AEF01}"/>
              </a:ext>
            </a:extLst>
          </p:cNvPr>
          <p:cNvSpPr/>
          <p:nvPr/>
        </p:nvSpPr>
        <p:spPr>
          <a:xfrm>
            <a:off x="599956" y="2616041"/>
            <a:ext cx="6813215"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Data Pipeline Strategy</a:t>
            </a:r>
            <a:endParaRPr lang="en-US" sz="3350" dirty="0"/>
          </a:p>
        </p:txBody>
      </p:sp>
      <p:sp>
        <p:nvSpPr>
          <p:cNvPr id="5" name="Text 1">
            <a:extLst>
              <a:ext uri="{FF2B5EF4-FFF2-40B4-BE49-F238E27FC236}">
                <a16:creationId xmlns:a16="http://schemas.microsoft.com/office/drawing/2014/main" id="{ACD397E6-A7D7-F9C4-4A0A-0A3BF85C7652}"/>
              </a:ext>
            </a:extLst>
          </p:cNvPr>
          <p:cNvSpPr/>
          <p:nvPr/>
        </p:nvSpPr>
        <p:spPr>
          <a:xfrm>
            <a:off x="1714143" y="3675729"/>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Data Ingestion</a:t>
            </a:r>
            <a:endParaRPr lang="en-US" sz="1650" dirty="0"/>
          </a:p>
        </p:txBody>
      </p:sp>
      <p:sp>
        <p:nvSpPr>
          <p:cNvPr id="6" name="Text 2">
            <a:extLst>
              <a:ext uri="{FF2B5EF4-FFF2-40B4-BE49-F238E27FC236}">
                <a16:creationId xmlns:a16="http://schemas.microsoft.com/office/drawing/2014/main" id="{C54803EF-C0FA-53F3-129B-0DDAF3CD43E6}"/>
              </a:ext>
            </a:extLst>
          </p:cNvPr>
          <p:cNvSpPr/>
          <p:nvPr/>
        </p:nvSpPr>
        <p:spPr>
          <a:xfrm>
            <a:off x="1714143" y="4046371"/>
            <a:ext cx="12316301" cy="548640"/>
          </a:xfrm>
          <a:prstGeom prst="rect">
            <a:avLst/>
          </a:prstGeom>
          <a:noFill/>
          <a:ln/>
        </p:spPr>
        <p:txBody>
          <a:bodyPr wrap="squar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API endpoints receive new data</a:t>
            </a:r>
            <a:endParaRPr lang="en-US" sz="1300" dirty="0"/>
          </a:p>
        </p:txBody>
      </p:sp>
      <p:sp>
        <p:nvSpPr>
          <p:cNvPr id="8" name="Text 3">
            <a:extLst>
              <a:ext uri="{FF2B5EF4-FFF2-40B4-BE49-F238E27FC236}">
                <a16:creationId xmlns:a16="http://schemas.microsoft.com/office/drawing/2014/main" id="{09F1CF17-88AE-1FDD-72CE-2BFE87DD0372}"/>
              </a:ext>
            </a:extLst>
          </p:cNvPr>
          <p:cNvSpPr/>
          <p:nvPr/>
        </p:nvSpPr>
        <p:spPr>
          <a:xfrm>
            <a:off x="1714143" y="4778636"/>
            <a:ext cx="2458760"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Data Persistence</a:t>
            </a:r>
            <a:endParaRPr lang="en-US" sz="1650" dirty="0"/>
          </a:p>
        </p:txBody>
      </p:sp>
      <p:sp>
        <p:nvSpPr>
          <p:cNvPr id="9" name="Text 4">
            <a:extLst>
              <a:ext uri="{FF2B5EF4-FFF2-40B4-BE49-F238E27FC236}">
                <a16:creationId xmlns:a16="http://schemas.microsoft.com/office/drawing/2014/main" id="{ADEFA57E-270A-3437-1671-31CA43E22898}"/>
              </a:ext>
            </a:extLst>
          </p:cNvPr>
          <p:cNvSpPr/>
          <p:nvPr/>
        </p:nvSpPr>
        <p:spPr>
          <a:xfrm>
            <a:off x="1714143" y="5108326"/>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Received data is stored persistently.</a:t>
            </a:r>
          </a:p>
        </p:txBody>
      </p:sp>
      <p:sp>
        <p:nvSpPr>
          <p:cNvPr id="11" name="Text 5">
            <a:extLst>
              <a:ext uri="{FF2B5EF4-FFF2-40B4-BE49-F238E27FC236}">
                <a16:creationId xmlns:a16="http://schemas.microsoft.com/office/drawing/2014/main" id="{626F442D-B3EB-4FC6-AE8B-2BBEC5D1E2D4}"/>
              </a:ext>
            </a:extLst>
          </p:cNvPr>
          <p:cNvSpPr/>
          <p:nvPr/>
        </p:nvSpPr>
        <p:spPr>
          <a:xfrm>
            <a:off x="1714143" y="5871578"/>
            <a:ext cx="2164437"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Triggering</a:t>
            </a:r>
            <a:endParaRPr lang="en-US" sz="1650" dirty="0"/>
          </a:p>
        </p:txBody>
      </p:sp>
      <p:sp>
        <p:nvSpPr>
          <p:cNvPr id="12" name="Text 6">
            <a:extLst>
              <a:ext uri="{FF2B5EF4-FFF2-40B4-BE49-F238E27FC236}">
                <a16:creationId xmlns:a16="http://schemas.microsoft.com/office/drawing/2014/main" id="{FEF2933C-6BD9-6853-479F-EFBA7FEC2F24}"/>
              </a:ext>
            </a:extLst>
          </p:cNvPr>
          <p:cNvSpPr/>
          <p:nvPr/>
        </p:nvSpPr>
        <p:spPr>
          <a:xfrm>
            <a:off x="1714143" y="6242219"/>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Retraining is initiated automatically on a schedule or</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manually via an API call.</a:t>
            </a:r>
            <a:endParaRPr lang="en-US" sz="1300" dirty="0"/>
          </a:p>
        </p:txBody>
      </p:sp>
      <p:sp>
        <p:nvSpPr>
          <p:cNvPr id="14" name="Text 7">
            <a:extLst>
              <a:ext uri="{FF2B5EF4-FFF2-40B4-BE49-F238E27FC236}">
                <a16:creationId xmlns:a16="http://schemas.microsoft.com/office/drawing/2014/main" id="{18A24DFD-E2DA-0B7C-2168-DBC190B34921}"/>
              </a:ext>
            </a:extLst>
          </p:cNvPr>
          <p:cNvSpPr/>
          <p:nvPr/>
        </p:nvSpPr>
        <p:spPr>
          <a:xfrm>
            <a:off x="1714143" y="6890394"/>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Aggregation</a:t>
            </a:r>
            <a:endParaRPr lang="en-US" sz="1650" dirty="0"/>
          </a:p>
        </p:txBody>
      </p:sp>
      <p:sp>
        <p:nvSpPr>
          <p:cNvPr id="15" name="Text 8">
            <a:extLst>
              <a:ext uri="{FF2B5EF4-FFF2-40B4-BE49-F238E27FC236}">
                <a16:creationId xmlns:a16="http://schemas.microsoft.com/office/drawing/2014/main" id="{E98B41D6-B538-B8D3-4DDE-11C4BC94A704}"/>
              </a:ext>
            </a:extLst>
          </p:cNvPr>
          <p:cNvSpPr/>
          <p:nvPr/>
        </p:nvSpPr>
        <p:spPr>
          <a:xfrm>
            <a:off x="1714143" y="7261035"/>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The retraining job loads both original training data and</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all persisted incoming data</a:t>
            </a:r>
            <a:endParaRPr lang="en-US" sz="1300" dirty="0"/>
          </a:p>
        </p:txBody>
      </p:sp>
      <p:pic>
        <p:nvPicPr>
          <p:cNvPr id="19" name="Image 1" descr="preencoded.png">
            <a:extLst>
              <a:ext uri="{FF2B5EF4-FFF2-40B4-BE49-F238E27FC236}">
                <a16:creationId xmlns:a16="http://schemas.microsoft.com/office/drawing/2014/main" id="{71278E7D-3C7B-42B9-08CB-A550B5AB8434}"/>
              </a:ext>
            </a:extLst>
          </p:cNvPr>
          <p:cNvPicPr>
            <a:picLocks noChangeAspect="1"/>
          </p:cNvPicPr>
          <p:nvPr/>
        </p:nvPicPr>
        <p:blipFill>
          <a:blip r:embed="rId4"/>
          <a:stretch>
            <a:fillRect/>
          </a:stretch>
        </p:blipFill>
        <p:spPr>
          <a:xfrm>
            <a:off x="599956" y="3408878"/>
            <a:ext cx="857131" cy="1261943"/>
          </a:xfrm>
          <a:prstGeom prst="rect">
            <a:avLst/>
          </a:prstGeom>
        </p:spPr>
      </p:pic>
      <p:pic>
        <p:nvPicPr>
          <p:cNvPr id="20" name="Image 2" descr="preencoded.png">
            <a:extLst>
              <a:ext uri="{FF2B5EF4-FFF2-40B4-BE49-F238E27FC236}">
                <a16:creationId xmlns:a16="http://schemas.microsoft.com/office/drawing/2014/main" id="{2DDFAD84-DFA4-FBB6-E667-451B3950B9D1}"/>
              </a:ext>
            </a:extLst>
          </p:cNvPr>
          <p:cNvPicPr>
            <a:picLocks noChangeAspect="1"/>
          </p:cNvPicPr>
          <p:nvPr/>
        </p:nvPicPr>
        <p:blipFill>
          <a:blip r:embed="rId5"/>
          <a:stretch>
            <a:fillRect/>
          </a:stretch>
        </p:blipFill>
        <p:spPr>
          <a:xfrm>
            <a:off x="599956" y="4670822"/>
            <a:ext cx="857131" cy="1028581"/>
          </a:xfrm>
          <a:prstGeom prst="rect">
            <a:avLst/>
          </a:prstGeom>
        </p:spPr>
      </p:pic>
      <p:pic>
        <p:nvPicPr>
          <p:cNvPr id="21" name="Image 3" descr="preencoded.png">
            <a:extLst>
              <a:ext uri="{FF2B5EF4-FFF2-40B4-BE49-F238E27FC236}">
                <a16:creationId xmlns:a16="http://schemas.microsoft.com/office/drawing/2014/main" id="{CBF9AAFF-F801-B306-7DEB-2CB39B06971E}"/>
              </a:ext>
            </a:extLst>
          </p:cNvPr>
          <p:cNvPicPr>
            <a:picLocks noChangeAspect="1"/>
          </p:cNvPicPr>
          <p:nvPr/>
        </p:nvPicPr>
        <p:blipFill>
          <a:blip r:embed="rId6"/>
          <a:stretch>
            <a:fillRect/>
          </a:stretch>
        </p:blipFill>
        <p:spPr>
          <a:xfrm>
            <a:off x="599956" y="5699403"/>
            <a:ext cx="857131" cy="1028581"/>
          </a:xfrm>
          <a:prstGeom prst="rect">
            <a:avLst/>
          </a:prstGeom>
        </p:spPr>
      </p:pic>
      <p:pic>
        <p:nvPicPr>
          <p:cNvPr id="22" name="Image 4" descr="preencoded.png">
            <a:extLst>
              <a:ext uri="{FF2B5EF4-FFF2-40B4-BE49-F238E27FC236}">
                <a16:creationId xmlns:a16="http://schemas.microsoft.com/office/drawing/2014/main" id="{63514E65-5E72-5853-29AF-55746A824AEF}"/>
              </a:ext>
            </a:extLst>
          </p:cNvPr>
          <p:cNvPicPr>
            <a:picLocks noChangeAspect="1"/>
          </p:cNvPicPr>
          <p:nvPr/>
        </p:nvPicPr>
        <p:blipFill>
          <a:blip r:embed="rId7"/>
          <a:stretch>
            <a:fillRect/>
          </a:stretch>
        </p:blipFill>
        <p:spPr>
          <a:xfrm>
            <a:off x="599956" y="6727984"/>
            <a:ext cx="857131" cy="1028581"/>
          </a:xfrm>
          <a:prstGeom prst="rect">
            <a:avLst/>
          </a:prstGeom>
        </p:spPr>
      </p:pic>
      <p:sp>
        <p:nvSpPr>
          <p:cNvPr id="4" name="Text 1">
            <a:extLst>
              <a:ext uri="{FF2B5EF4-FFF2-40B4-BE49-F238E27FC236}">
                <a16:creationId xmlns:a16="http://schemas.microsoft.com/office/drawing/2014/main" id="{2F4AB916-151C-B018-CB3E-E307B05362BB}"/>
              </a:ext>
            </a:extLst>
          </p:cNvPr>
          <p:cNvSpPr/>
          <p:nvPr/>
        </p:nvSpPr>
        <p:spPr>
          <a:xfrm>
            <a:off x="8098792" y="3603804"/>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Processing &amp; Feature Engineering</a:t>
            </a:r>
            <a:endParaRPr lang="en-US" sz="1650" dirty="0"/>
          </a:p>
        </p:txBody>
      </p:sp>
      <p:sp>
        <p:nvSpPr>
          <p:cNvPr id="7" name="Text 2">
            <a:extLst>
              <a:ext uri="{FF2B5EF4-FFF2-40B4-BE49-F238E27FC236}">
                <a16:creationId xmlns:a16="http://schemas.microsoft.com/office/drawing/2014/main" id="{DC0629F7-CBD7-1976-A998-4BE9271AC86B}"/>
              </a:ext>
            </a:extLst>
          </p:cNvPr>
          <p:cNvSpPr/>
          <p:nvPr/>
        </p:nvSpPr>
        <p:spPr>
          <a:xfrm>
            <a:off x="8098793" y="3974446"/>
            <a:ext cx="6188708" cy="548640"/>
          </a:xfrm>
          <a:prstGeom prst="rect">
            <a:avLst/>
          </a:prstGeom>
          <a:noFill/>
          <a:ln/>
        </p:spPr>
        <p:txBody>
          <a:bodyPr wrap="squar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The aggregated dataset undergoes cleaning, merging, sorting, and the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full feature engineering process</a:t>
            </a:r>
            <a:endParaRPr lang="en-US" sz="1300" dirty="0"/>
          </a:p>
        </p:txBody>
      </p:sp>
      <p:sp>
        <p:nvSpPr>
          <p:cNvPr id="10" name="Text 3">
            <a:extLst>
              <a:ext uri="{FF2B5EF4-FFF2-40B4-BE49-F238E27FC236}">
                <a16:creationId xmlns:a16="http://schemas.microsoft.com/office/drawing/2014/main" id="{31D4FCC0-B345-A25A-F31C-FBF17FD81D55}"/>
              </a:ext>
            </a:extLst>
          </p:cNvPr>
          <p:cNvSpPr/>
          <p:nvPr/>
        </p:nvSpPr>
        <p:spPr>
          <a:xfrm>
            <a:off x="8098792" y="4706711"/>
            <a:ext cx="2458760"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Tuning &amp; Training</a:t>
            </a:r>
            <a:endParaRPr lang="en-US" sz="1650" dirty="0"/>
          </a:p>
        </p:txBody>
      </p:sp>
      <p:sp>
        <p:nvSpPr>
          <p:cNvPr id="13" name="Text 4">
            <a:extLst>
              <a:ext uri="{FF2B5EF4-FFF2-40B4-BE49-F238E27FC236}">
                <a16:creationId xmlns:a16="http://schemas.microsoft.com/office/drawing/2014/main" id="{3BE5731C-70A6-1550-295E-5D2B64F0A211}"/>
              </a:ext>
            </a:extLst>
          </p:cNvPr>
          <p:cNvSpPr/>
          <p:nvPr/>
        </p:nvSpPr>
        <p:spPr>
          <a:xfrm>
            <a:off x="8098793" y="5036401"/>
            <a:ext cx="6188708" cy="267891"/>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 Hyperparameters are re-tuned (using </a:t>
            </a:r>
            <a:r>
              <a:rPr lang="en-GB" sz="1300" dirty="0" err="1">
                <a:solidFill>
                  <a:srgbClr val="161613"/>
                </a:solidFill>
                <a:latin typeface="Inter" pitchFamily="34" charset="0"/>
                <a:ea typeface="Inter" pitchFamily="34" charset="-122"/>
                <a:cs typeface="Inter" pitchFamily="34" charset="-120"/>
              </a:rPr>
              <a:t>Optuna</a:t>
            </a:r>
            <a:r>
              <a:rPr lang="en-GB" sz="1300" dirty="0">
                <a:solidFill>
                  <a:srgbClr val="161613"/>
                </a:solidFill>
                <a:latin typeface="Inter" pitchFamily="34" charset="0"/>
                <a:ea typeface="Inter" pitchFamily="34" charset="-122"/>
                <a:cs typeface="Inter" pitchFamily="34" charset="-120"/>
              </a:rPr>
              <a:t>), and new models(</a:t>
            </a:r>
            <a:r>
              <a:rPr lang="en-GB" sz="1300" dirty="0" err="1">
                <a:solidFill>
                  <a:srgbClr val="161613"/>
                </a:solidFill>
                <a:latin typeface="Inter" pitchFamily="34" charset="0"/>
                <a:ea typeface="Inter" pitchFamily="34" charset="-122"/>
                <a:cs typeface="Inter" pitchFamily="34" charset="-120"/>
              </a:rPr>
              <a:t>XGBoost</a:t>
            </a:r>
            <a:r>
              <a:rPr lang="en-GB" sz="1300" dirty="0">
                <a:solidFill>
                  <a:srgbClr val="161613"/>
                </a:solidFill>
                <a:latin typeface="Inter" pitchFamily="34" charset="0"/>
                <a:ea typeface="Inter" pitchFamily="34" charset="-122"/>
                <a:cs typeface="Inter" pitchFamily="34" charset="-120"/>
              </a:rPr>
              <a:t>)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are trained on the latest aggregated, featured data for each forecast horizon</a:t>
            </a:r>
          </a:p>
        </p:txBody>
      </p:sp>
      <p:sp>
        <p:nvSpPr>
          <p:cNvPr id="16" name="Text 5">
            <a:extLst>
              <a:ext uri="{FF2B5EF4-FFF2-40B4-BE49-F238E27FC236}">
                <a16:creationId xmlns:a16="http://schemas.microsoft.com/office/drawing/2014/main" id="{CB112881-8857-D57B-2FEB-AF0E13CBB923}"/>
              </a:ext>
            </a:extLst>
          </p:cNvPr>
          <p:cNvSpPr/>
          <p:nvPr/>
        </p:nvSpPr>
        <p:spPr>
          <a:xfrm>
            <a:off x="8098792" y="5799653"/>
            <a:ext cx="2164437"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Model Deployment (Hot Swap)</a:t>
            </a:r>
            <a:endParaRPr lang="en-US" sz="1650" dirty="0"/>
          </a:p>
        </p:txBody>
      </p:sp>
      <p:sp>
        <p:nvSpPr>
          <p:cNvPr id="17" name="Text 6">
            <a:extLst>
              <a:ext uri="{FF2B5EF4-FFF2-40B4-BE49-F238E27FC236}">
                <a16:creationId xmlns:a16="http://schemas.microsoft.com/office/drawing/2014/main" id="{344500CD-9F3E-4DB4-FA50-D93FF831D546}"/>
              </a:ext>
            </a:extLst>
          </p:cNvPr>
          <p:cNvSpPr/>
          <p:nvPr/>
        </p:nvSpPr>
        <p:spPr>
          <a:xfrm>
            <a:off x="8098792" y="6170294"/>
            <a:ext cx="6188709" cy="184232"/>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The newly trained models replace the existing models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currently loaded in the running API's memory</a:t>
            </a:r>
            <a:endParaRPr lang="en-US" sz="1300" dirty="0"/>
          </a:p>
        </p:txBody>
      </p:sp>
      <p:sp>
        <p:nvSpPr>
          <p:cNvPr id="23" name="Text 8">
            <a:extLst>
              <a:ext uri="{FF2B5EF4-FFF2-40B4-BE49-F238E27FC236}">
                <a16:creationId xmlns:a16="http://schemas.microsoft.com/office/drawing/2014/main" id="{11A595F6-28CF-7BFA-A491-8241FD922E57}"/>
              </a:ext>
            </a:extLst>
          </p:cNvPr>
          <p:cNvSpPr/>
          <p:nvPr/>
        </p:nvSpPr>
        <p:spPr>
          <a:xfrm>
            <a:off x="8098792" y="7189110"/>
            <a:ext cx="6188709" cy="267891"/>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The prediction endpoint dynamically uses the aggregated data to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generate features for the requested item's latest time point and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applies the currently loaded models</a:t>
            </a:r>
            <a:endParaRPr lang="en-US" sz="1300" dirty="0"/>
          </a:p>
        </p:txBody>
      </p:sp>
      <p:pic>
        <p:nvPicPr>
          <p:cNvPr id="24" name="Image 1" descr="preencoded.png">
            <a:extLst>
              <a:ext uri="{FF2B5EF4-FFF2-40B4-BE49-F238E27FC236}">
                <a16:creationId xmlns:a16="http://schemas.microsoft.com/office/drawing/2014/main" id="{42F52529-74E9-E415-1ACA-78E354800E51}"/>
              </a:ext>
            </a:extLst>
          </p:cNvPr>
          <p:cNvPicPr>
            <a:picLocks noChangeAspect="1"/>
          </p:cNvPicPr>
          <p:nvPr/>
        </p:nvPicPr>
        <p:blipFill>
          <a:blip r:embed="rId4"/>
          <a:stretch>
            <a:fillRect/>
          </a:stretch>
        </p:blipFill>
        <p:spPr>
          <a:xfrm>
            <a:off x="6984605" y="3336953"/>
            <a:ext cx="857131" cy="1261943"/>
          </a:xfrm>
          <a:prstGeom prst="rect">
            <a:avLst/>
          </a:prstGeom>
        </p:spPr>
      </p:pic>
      <p:pic>
        <p:nvPicPr>
          <p:cNvPr id="25" name="Image 2" descr="preencoded.png">
            <a:extLst>
              <a:ext uri="{FF2B5EF4-FFF2-40B4-BE49-F238E27FC236}">
                <a16:creationId xmlns:a16="http://schemas.microsoft.com/office/drawing/2014/main" id="{7E582E67-43F4-A9CD-5EE5-A18DE92BCB99}"/>
              </a:ext>
            </a:extLst>
          </p:cNvPr>
          <p:cNvPicPr>
            <a:picLocks noChangeAspect="1"/>
          </p:cNvPicPr>
          <p:nvPr/>
        </p:nvPicPr>
        <p:blipFill>
          <a:blip r:embed="rId5"/>
          <a:stretch>
            <a:fillRect/>
          </a:stretch>
        </p:blipFill>
        <p:spPr>
          <a:xfrm>
            <a:off x="6984605" y="4598897"/>
            <a:ext cx="857131" cy="1028581"/>
          </a:xfrm>
          <a:prstGeom prst="rect">
            <a:avLst/>
          </a:prstGeom>
        </p:spPr>
      </p:pic>
      <p:pic>
        <p:nvPicPr>
          <p:cNvPr id="26" name="Image 3" descr="preencoded.png">
            <a:extLst>
              <a:ext uri="{FF2B5EF4-FFF2-40B4-BE49-F238E27FC236}">
                <a16:creationId xmlns:a16="http://schemas.microsoft.com/office/drawing/2014/main" id="{9B222550-0B40-C22F-6638-F324946EBCEC}"/>
              </a:ext>
            </a:extLst>
          </p:cNvPr>
          <p:cNvPicPr>
            <a:picLocks noChangeAspect="1"/>
          </p:cNvPicPr>
          <p:nvPr/>
        </p:nvPicPr>
        <p:blipFill>
          <a:blip r:embed="rId6"/>
          <a:stretch>
            <a:fillRect/>
          </a:stretch>
        </p:blipFill>
        <p:spPr>
          <a:xfrm>
            <a:off x="6984605" y="5627478"/>
            <a:ext cx="857131" cy="1028581"/>
          </a:xfrm>
          <a:prstGeom prst="rect">
            <a:avLst/>
          </a:prstGeom>
        </p:spPr>
      </p:pic>
      <p:pic>
        <p:nvPicPr>
          <p:cNvPr id="27" name="Image 4" descr="preencoded.png">
            <a:extLst>
              <a:ext uri="{FF2B5EF4-FFF2-40B4-BE49-F238E27FC236}">
                <a16:creationId xmlns:a16="http://schemas.microsoft.com/office/drawing/2014/main" id="{C74BCD6F-3EAB-461C-4BA6-DDFF67A8F136}"/>
              </a:ext>
            </a:extLst>
          </p:cNvPr>
          <p:cNvPicPr>
            <a:picLocks noChangeAspect="1"/>
          </p:cNvPicPr>
          <p:nvPr/>
        </p:nvPicPr>
        <p:blipFill>
          <a:blip r:embed="rId7"/>
          <a:stretch>
            <a:fillRect/>
          </a:stretch>
        </p:blipFill>
        <p:spPr>
          <a:xfrm>
            <a:off x="6984605" y="6656059"/>
            <a:ext cx="857131" cy="1028581"/>
          </a:xfrm>
          <a:prstGeom prst="rect">
            <a:avLst/>
          </a:prstGeom>
        </p:spPr>
      </p:pic>
    </p:spTree>
    <p:extLst>
      <p:ext uri="{BB962C8B-B14F-4D97-AF65-F5344CB8AC3E}">
        <p14:creationId xmlns:p14="http://schemas.microsoft.com/office/powerpoint/2010/main" val="401820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178B-8518-07B3-13DD-8BEAA83DAAC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B761F89-3854-91E4-4453-883FC90D8A20}"/>
              </a:ext>
            </a:extLst>
          </p:cNvPr>
          <p:cNvSpPr/>
          <p:nvPr/>
        </p:nvSpPr>
        <p:spPr>
          <a:xfrm>
            <a:off x="599956" y="449784"/>
            <a:ext cx="6813215"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Data Pipeline Strategy</a:t>
            </a:r>
            <a:endParaRPr lang="en-US" sz="3350" dirty="0"/>
          </a:p>
        </p:txBody>
      </p:sp>
      <p:pic>
        <p:nvPicPr>
          <p:cNvPr id="29" name="Picture 28">
            <a:extLst>
              <a:ext uri="{FF2B5EF4-FFF2-40B4-BE49-F238E27FC236}">
                <a16:creationId xmlns:a16="http://schemas.microsoft.com/office/drawing/2014/main" id="{1A3C57EC-BB7A-0508-BD4A-D1374A7033E8}"/>
              </a:ext>
            </a:extLst>
          </p:cNvPr>
          <p:cNvPicPr>
            <a:picLocks noChangeAspect="1"/>
          </p:cNvPicPr>
          <p:nvPr/>
        </p:nvPicPr>
        <p:blipFill>
          <a:blip r:embed="rId3"/>
          <a:srcRect t="1954"/>
          <a:stretch/>
        </p:blipFill>
        <p:spPr>
          <a:xfrm>
            <a:off x="3038164" y="1132114"/>
            <a:ext cx="8859922" cy="6633408"/>
          </a:xfrm>
          <a:prstGeom prst="rect">
            <a:avLst/>
          </a:prstGeom>
        </p:spPr>
      </p:pic>
      <p:sp>
        <p:nvSpPr>
          <p:cNvPr id="30" name="TextBox 29">
            <a:extLst>
              <a:ext uri="{FF2B5EF4-FFF2-40B4-BE49-F238E27FC236}">
                <a16:creationId xmlns:a16="http://schemas.microsoft.com/office/drawing/2014/main" id="{70B91CB7-5F9A-C0E6-19D1-55554517B936}"/>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73914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7" name="Shape 4">
            <a:extLst>
              <a:ext uri="{FF2B5EF4-FFF2-40B4-BE49-F238E27FC236}">
                <a16:creationId xmlns:a16="http://schemas.microsoft.com/office/drawing/2014/main" id="{25BE96D9-EF27-38D1-CC41-AC04E3CCE803}"/>
              </a:ext>
            </a:extLst>
          </p:cNvPr>
          <p:cNvSpPr/>
          <p:nvPr/>
        </p:nvSpPr>
        <p:spPr>
          <a:xfrm>
            <a:off x="6169952" y="4193159"/>
            <a:ext cx="489466" cy="489466"/>
          </a:xfrm>
          <a:prstGeom prst="roundRect">
            <a:avLst>
              <a:gd name="adj" fmla="val 6667"/>
            </a:avLst>
          </a:prstGeom>
          <a:solidFill>
            <a:srgbClr val="EDEBE3"/>
          </a:solidFill>
          <a:ln/>
        </p:spPr>
        <p:txBody>
          <a:bodyPr/>
          <a:lstStyle/>
          <a:p>
            <a:endParaRPr lang="en-GB"/>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7805" y="599003"/>
            <a:ext cx="7621191" cy="1359694"/>
          </a:xfrm>
          <a:prstGeom prst="rect">
            <a:avLst/>
          </a:prstGeom>
          <a:noFill/>
          <a:ln/>
        </p:spPr>
        <p:txBody>
          <a:bodyPr wrap="square" lIns="0" tIns="0" rIns="0" bIns="0" rtlCol="0" anchor="t"/>
          <a:lstStyle/>
          <a:p>
            <a:pPr marL="0" indent="0" algn="l">
              <a:lnSpc>
                <a:spcPts val="5350"/>
              </a:lnSpc>
              <a:buNone/>
            </a:pPr>
            <a:r>
              <a:rPr lang="en-US" sz="4250" dirty="0">
                <a:solidFill>
                  <a:srgbClr val="161613"/>
                </a:solidFill>
                <a:latin typeface="DM Sans Medium" pitchFamily="34" charset="0"/>
                <a:ea typeface="DM Sans Medium" pitchFamily="34" charset="-122"/>
                <a:cs typeface="DM Sans Medium" pitchFamily="34" charset="-120"/>
              </a:rPr>
              <a:t>Data Science Problem &amp; Approach</a:t>
            </a:r>
          </a:p>
          <a:p>
            <a:pPr marL="0" indent="0" algn="l">
              <a:lnSpc>
                <a:spcPts val="5350"/>
              </a:lnSpc>
              <a:buNone/>
            </a:pPr>
            <a:endParaRPr lang="en-US" sz="4250" dirty="0">
              <a:solidFill>
                <a:srgbClr val="161613"/>
              </a:solidFill>
              <a:latin typeface="DM Sans Medium" pitchFamily="34" charset="0"/>
              <a:ea typeface="DM Sans Medium" pitchFamily="34" charset="-122"/>
              <a:cs typeface="DM Sans Medium" pitchFamily="34" charset="-120"/>
            </a:endParaRPr>
          </a:p>
          <a:p>
            <a:pPr marL="0" indent="0" algn="l">
              <a:lnSpc>
                <a:spcPts val="5350"/>
              </a:lnSpc>
              <a:buNone/>
            </a:pPr>
            <a:endParaRPr lang="en-US" sz="4250" dirty="0"/>
          </a:p>
        </p:txBody>
      </p:sp>
      <p:sp>
        <p:nvSpPr>
          <p:cNvPr id="4" name="Shape 1"/>
          <p:cNvSpPr/>
          <p:nvPr/>
        </p:nvSpPr>
        <p:spPr>
          <a:xfrm>
            <a:off x="6166127" y="2350872"/>
            <a:ext cx="489466" cy="489466"/>
          </a:xfrm>
          <a:prstGeom prst="roundRect">
            <a:avLst>
              <a:gd name="adj" fmla="val 6667"/>
            </a:avLst>
          </a:prstGeom>
          <a:solidFill>
            <a:srgbClr val="EDEBE3"/>
          </a:solidFill>
          <a:ln/>
        </p:spPr>
        <p:txBody>
          <a:bodyPr/>
          <a:lstStyle/>
          <a:p>
            <a:endParaRPr lang="en-GB"/>
          </a:p>
        </p:txBody>
      </p:sp>
      <p:pic>
        <p:nvPicPr>
          <p:cNvPr id="5" name="Image 1" descr="preencoded.png"/>
          <p:cNvPicPr>
            <a:picLocks noChangeAspect="1"/>
          </p:cNvPicPr>
          <p:nvPr/>
        </p:nvPicPr>
        <p:blipFill>
          <a:blip r:embed="rId4"/>
          <a:stretch>
            <a:fillRect/>
          </a:stretch>
        </p:blipFill>
        <p:spPr>
          <a:xfrm>
            <a:off x="6230626" y="2359700"/>
            <a:ext cx="326231" cy="407908"/>
          </a:xfrm>
          <a:prstGeom prst="rect">
            <a:avLst/>
          </a:prstGeom>
        </p:spPr>
      </p:pic>
      <p:sp>
        <p:nvSpPr>
          <p:cNvPr id="6" name="Text 2"/>
          <p:cNvSpPr/>
          <p:nvPr/>
        </p:nvSpPr>
        <p:spPr>
          <a:xfrm>
            <a:off x="6954798" y="2359700"/>
            <a:ext cx="3676358" cy="679847"/>
          </a:xfrm>
          <a:prstGeom prst="rect">
            <a:avLst/>
          </a:prstGeom>
          <a:noFill/>
          <a:ln/>
        </p:spPr>
        <p:txBody>
          <a:bodyPr wrap="squar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Understanding the problem</a:t>
            </a:r>
            <a:endParaRPr lang="en-US" sz="2100" dirty="0"/>
          </a:p>
        </p:txBody>
      </p:sp>
      <p:sp>
        <p:nvSpPr>
          <p:cNvPr id="8" name="Shape 4"/>
          <p:cNvSpPr/>
          <p:nvPr/>
        </p:nvSpPr>
        <p:spPr>
          <a:xfrm>
            <a:off x="6166127" y="3270588"/>
            <a:ext cx="489466" cy="489466"/>
          </a:xfrm>
          <a:prstGeom prst="roundRect">
            <a:avLst>
              <a:gd name="adj" fmla="val 6667"/>
            </a:avLst>
          </a:prstGeom>
          <a:solidFill>
            <a:srgbClr val="EDEBE3"/>
          </a:solidFill>
          <a:ln/>
        </p:spPr>
        <p:txBody>
          <a:bodyPr/>
          <a:lstStyle/>
          <a:p>
            <a:endParaRPr lang="en-GB"/>
          </a:p>
        </p:txBody>
      </p:sp>
      <p:pic>
        <p:nvPicPr>
          <p:cNvPr id="9" name="Image 2" descr="preencoded.png"/>
          <p:cNvPicPr>
            <a:picLocks noChangeAspect="1"/>
          </p:cNvPicPr>
          <p:nvPr/>
        </p:nvPicPr>
        <p:blipFill>
          <a:blip r:embed="rId5"/>
          <a:stretch>
            <a:fillRect/>
          </a:stretch>
        </p:blipFill>
        <p:spPr>
          <a:xfrm>
            <a:off x="6230624" y="3311367"/>
            <a:ext cx="326231" cy="407908"/>
          </a:xfrm>
          <a:prstGeom prst="rect">
            <a:avLst/>
          </a:prstGeom>
        </p:spPr>
      </p:pic>
      <p:sp>
        <p:nvSpPr>
          <p:cNvPr id="10" name="Text 5"/>
          <p:cNvSpPr/>
          <p:nvPr/>
        </p:nvSpPr>
        <p:spPr>
          <a:xfrm>
            <a:off x="6950973" y="3269846"/>
            <a:ext cx="2719507" cy="339923"/>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Identifying Data</a:t>
            </a:r>
            <a:endParaRPr lang="en-US" sz="2100" dirty="0"/>
          </a:p>
        </p:txBody>
      </p:sp>
      <p:pic>
        <p:nvPicPr>
          <p:cNvPr id="16" name="Image 3" descr="preencoded.png">
            <a:extLst>
              <a:ext uri="{FF2B5EF4-FFF2-40B4-BE49-F238E27FC236}">
                <a16:creationId xmlns:a16="http://schemas.microsoft.com/office/drawing/2014/main" id="{485F9947-7206-2971-8709-B8050540375E}"/>
              </a:ext>
            </a:extLst>
          </p:cNvPr>
          <p:cNvPicPr>
            <a:picLocks noChangeAspect="1"/>
          </p:cNvPicPr>
          <p:nvPr/>
        </p:nvPicPr>
        <p:blipFill>
          <a:blip r:embed="rId6"/>
          <a:stretch>
            <a:fillRect/>
          </a:stretch>
        </p:blipFill>
        <p:spPr>
          <a:xfrm>
            <a:off x="6251569" y="4233949"/>
            <a:ext cx="326231" cy="407886"/>
          </a:xfrm>
          <a:prstGeom prst="rect">
            <a:avLst/>
          </a:prstGeom>
        </p:spPr>
      </p:pic>
      <p:sp>
        <p:nvSpPr>
          <p:cNvPr id="18" name="Text 5">
            <a:extLst>
              <a:ext uri="{FF2B5EF4-FFF2-40B4-BE49-F238E27FC236}">
                <a16:creationId xmlns:a16="http://schemas.microsoft.com/office/drawing/2014/main" id="{32681E2D-ED58-2414-024E-7C75367C8CD2}"/>
              </a:ext>
            </a:extLst>
          </p:cNvPr>
          <p:cNvSpPr/>
          <p:nvPr/>
        </p:nvSpPr>
        <p:spPr>
          <a:xfrm>
            <a:off x="6950972" y="4196752"/>
            <a:ext cx="2719507" cy="339923"/>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rPr>
              <a:t>Data pre-processing</a:t>
            </a:r>
            <a:endParaRPr lang="en-US" sz="2100" dirty="0"/>
          </a:p>
        </p:txBody>
      </p:sp>
      <p:sp>
        <p:nvSpPr>
          <p:cNvPr id="19" name="Shape 4">
            <a:extLst>
              <a:ext uri="{FF2B5EF4-FFF2-40B4-BE49-F238E27FC236}">
                <a16:creationId xmlns:a16="http://schemas.microsoft.com/office/drawing/2014/main" id="{3C50631C-5BC6-2ED7-0806-49C3995AD9B9}"/>
              </a:ext>
            </a:extLst>
          </p:cNvPr>
          <p:cNvSpPr/>
          <p:nvPr/>
        </p:nvSpPr>
        <p:spPr>
          <a:xfrm>
            <a:off x="6169952" y="5087914"/>
            <a:ext cx="489466" cy="489466"/>
          </a:xfrm>
          <a:prstGeom prst="roundRect">
            <a:avLst>
              <a:gd name="adj" fmla="val 6667"/>
            </a:avLst>
          </a:prstGeom>
          <a:solidFill>
            <a:srgbClr val="EDEBE3"/>
          </a:solidFill>
          <a:ln/>
        </p:spPr>
        <p:txBody>
          <a:bodyPr/>
          <a:lstStyle/>
          <a:p>
            <a:endParaRPr lang="en-GB"/>
          </a:p>
        </p:txBody>
      </p:sp>
      <p:pic>
        <p:nvPicPr>
          <p:cNvPr id="20" name="Image 3" descr="preencoded.png">
            <a:extLst>
              <a:ext uri="{FF2B5EF4-FFF2-40B4-BE49-F238E27FC236}">
                <a16:creationId xmlns:a16="http://schemas.microsoft.com/office/drawing/2014/main" id="{8269FE0F-0E25-F27B-05CE-986F772535BC}"/>
              </a:ext>
            </a:extLst>
          </p:cNvPr>
          <p:cNvPicPr>
            <a:picLocks noChangeAspect="1"/>
          </p:cNvPicPr>
          <p:nvPr/>
        </p:nvPicPr>
        <p:blipFill>
          <a:blip r:embed="rId6"/>
          <a:stretch>
            <a:fillRect/>
          </a:stretch>
        </p:blipFill>
        <p:spPr>
          <a:xfrm>
            <a:off x="6251569" y="5128704"/>
            <a:ext cx="326231" cy="407886"/>
          </a:xfrm>
          <a:prstGeom prst="rect">
            <a:avLst/>
          </a:prstGeom>
        </p:spPr>
      </p:pic>
      <p:sp>
        <p:nvSpPr>
          <p:cNvPr id="21" name="Text 5">
            <a:extLst>
              <a:ext uri="{FF2B5EF4-FFF2-40B4-BE49-F238E27FC236}">
                <a16:creationId xmlns:a16="http://schemas.microsoft.com/office/drawing/2014/main" id="{869ECF93-9C5A-6D19-1943-888C581C8696}"/>
              </a:ext>
            </a:extLst>
          </p:cNvPr>
          <p:cNvSpPr/>
          <p:nvPr/>
        </p:nvSpPr>
        <p:spPr>
          <a:xfrm>
            <a:off x="6954799" y="5122539"/>
            <a:ext cx="2719507" cy="339923"/>
          </a:xfrm>
          <a:prstGeom prst="rect">
            <a:avLst/>
          </a:prstGeom>
          <a:noFill/>
          <a:ln/>
        </p:spPr>
        <p:txBody>
          <a:bodyPr wrap="none" lIns="0" tIns="0" rIns="0" bIns="0" rtlCol="0" anchor="t"/>
          <a:lstStyle/>
          <a:p>
            <a:pPr marL="0" indent="0" algn="l">
              <a:lnSpc>
                <a:spcPts val="2650"/>
              </a:lnSpc>
              <a:buNone/>
            </a:pPr>
            <a:endParaRPr lang="en-US" sz="2100" dirty="0"/>
          </a:p>
        </p:txBody>
      </p:sp>
      <p:sp>
        <p:nvSpPr>
          <p:cNvPr id="22" name="Text 5">
            <a:extLst>
              <a:ext uri="{FF2B5EF4-FFF2-40B4-BE49-F238E27FC236}">
                <a16:creationId xmlns:a16="http://schemas.microsoft.com/office/drawing/2014/main" id="{03D6D62D-52A2-A99B-F2A4-2B44C7A6AADF}"/>
              </a:ext>
            </a:extLst>
          </p:cNvPr>
          <p:cNvSpPr/>
          <p:nvPr/>
        </p:nvSpPr>
        <p:spPr>
          <a:xfrm>
            <a:off x="6950972" y="5087914"/>
            <a:ext cx="3312828" cy="339923"/>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rPr>
              <a:t>Exploratory Data Analysis</a:t>
            </a:r>
            <a:endParaRPr lang="en-US" sz="2100" dirty="0"/>
          </a:p>
        </p:txBody>
      </p:sp>
      <p:sp>
        <p:nvSpPr>
          <p:cNvPr id="23" name="Shape 4">
            <a:extLst>
              <a:ext uri="{FF2B5EF4-FFF2-40B4-BE49-F238E27FC236}">
                <a16:creationId xmlns:a16="http://schemas.microsoft.com/office/drawing/2014/main" id="{4AF9D522-4838-AD02-DE41-3A84878B95FA}"/>
              </a:ext>
            </a:extLst>
          </p:cNvPr>
          <p:cNvSpPr/>
          <p:nvPr/>
        </p:nvSpPr>
        <p:spPr>
          <a:xfrm>
            <a:off x="6173779" y="5944452"/>
            <a:ext cx="489466" cy="489466"/>
          </a:xfrm>
          <a:prstGeom prst="roundRect">
            <a:avLst>
              <a:gd name="adj" fmla="val 6667"/>
            </a:avLst>
          </a:prstGeom>
          <a:solidFill>
            <a:srgbClr val="EDEBE3"/>
          </a:solidFill>
          <a:ln/>
        </p:spPr>
        <p:txBody>
          <a:bodyPr/>
          <a:lstStyle/>
          <a:p>
            <a:endParaRPr lang="en-GB"/>
          </a:p>
        </p:txBody>
      </p:sp>
      <p:pic>
        <p:nvPicPr>
          <p:cNvPr id="24" name="Image 3" descr="preencoded.png">
            <a:extLst>
              <a:ext uri="{FF2B5EF4-FFF2-40B4-BE49-F238E27FC236}">
                <a16:creationId xmlns:a16="http://schemas.microsoft.com/office/drawing/2014/main" id="{9152B7B3-D763-FF1A-A0F7-DDD950664A7C}"/>
              </a:ext>
            </a:extLst>
          </p:cNvPr>
          <p:cNvPicPr>
            <a:picLocks noChangeAspect="1"/>
          </p:cNvPicPr>
          <p:nvPr/>
        </p:nvPicPr>
        <p:blipFill>
          <a:blip r:embed="rId6"/>
          <a:stretch>
            <a:fillRect/>
          </a:stretch>
        </p:blipFill>
        <p:spPr>
          <a:xfrm>
            <a:off x="6255396" y="5985242"/>
            <a:ext cx="326231" cy="407886"/>
          </a:xfrm>
          <a:prstGeom prst="rect">
            <a:avLst/>
          </a:prstGeom>
        </p:spPr>
      </p:pic>
      <p:sp>
        <p:nvSpPr>
          <p:cNvPr id="25" name="Text 5">
            <a:extLst>
              <a:ext uri="{FF2B5EF4-FFF2-40B4-BE49-F238E27FC236}">
                <a16:creationId xmlns:a16="http://schemas.microsoft.com/office/drawing/2014/main" id="{2B49D433-1267-4517-CAA2-B28EFE397278}"/>
              </a:ext>
            </a:extLst>
          </p:cNvPr>
          <p:cNvSpPr/>
          <p:nvPr/>
        </p:nvSpPr>
        <p:spPr>
          <a:xfrm>
            <a:off x="6958626" y="5979077"/>
            <a:ext cx="2719507" cy="339923"/>
          </a:xfrm>
          <a:prstGeom prst="rect">
            <a:avLst/>
          </a:prstGeom>
          <a:noFill/>
          <a:ln/>
        </p:spPr>
        <p:txBody>
          <a:bodyPr wrap="none" lIns="0" tIns="0" rIns="0" bIns="0" rtlCol="0" anchor="t"/>
          <a:lstStyle/>
          <a:p>
            <a:pPr marL="0" indent="0" algn="l">
              <a:lnSpc>
                <a:spcPts val="2650"/>
              </a:lnSpc>
              <a:buNone/>
            </a:pPr>
            <a:endParaRPr lang="en-US" sz="2100" dirty="0"/>
          </a:p>
        </p:txBody>
      </p:sp>
      <p:sp>
        <p:nvSpPr>
          <p:cNvPr id="26" name="Text 5">
            <a:extLst>
              <a:ext uri="{FF2B5EF4-FFF2-40B4-BE49-F238E27FC236}">
                <a16:creationId xmlns:a16="http://schemas.microsoft.com/office/drawing/2014/main" id="{E114EADB-3B5E-0C7D-7411-566C8E2AFD68}"/>
              </a:ext>
            </a:extLst>
          </p:cNvPr>
          <p:cNvSpPr/>
          <p:nvPr/>
        </p:nvSpPr>
        <p:spPr>
          <a:xfrm>
            <a:off x="6954799" y="5979076"/>
            <a:ext cx="3312828" cy="339923"/>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rPr>
              <a:t>Feature Engineering</a:t>
            </a:r>
            <a:endParaRPr lang="en-US" sz="2100" dirty="0"/>
          </a:p>
        </p:txBody>
      </p:sp>
      <p:sp>
        <p:nvSpPr>
          <p:cNvPr id="27" name="Shape 4">
            <a:extLst>
              <a:ext uri="{FF2B5EF4-FFF2-40B4-BE49-F238E27FC236}">
                <a16:creationId xmlns:a16="http://schemas.microsoft.com/office/drawing/2014/main" id="{5A4137F8-8792-0B6A-BFCC-2B343CAC05B4}"/>
              </a:ext>
            </a:extLst>
          </p:cNvPr>
          <p:cNvSpPr/>
          <p:nvPr/>
        </p:nvSpPr>
        <p:spPr>
          <a:xfrm>
            <a:off x="6173779" y="6842748"/>
            <a:ext cx="489466" cy="489466"/>
          </a:xfrm>
          <a:prstGeom prst="roundRect">
            <a:avLst>
              <a:gd name="adj" fmla="val 6667"/>
            </a:avLst>
          </a:prstGeom>
          <a:solidFill>
            <a:srgbClr val="EDEBE3"/>
          </a:solidFill>
          <a:ln/>
        </p:spPr>
        <p:txBody>
          <a:bodyPr/>
          <a:lstStyle/>
          <a:p>
            <a:endParaRPr lang="en-GB"/>
          </a:p>
        </p:txBody>
      </p:sp>
      <p:pic>
        <p:nvPicPr>
          <p:cNvPr id="28" name="Image 3" descr="preencoded.png">
            <a:extLst>
              <a:ext uri="{FF2B5EF4-FFF2-40B4-BE49-F238E27FC236}">
                <a16:creationId xmlns:a16="http://schemas.microsoft.com/office/drawing/2014/main" id="{14135677-08A1-F1B9-FA72-CC58D8CEC665}"/>
              </a:ext>
            </a:extLst>
          </p:cNvPr>
          <p:cNvPicPr>
            <a:picLocks noChangeAspect="1"/>
          </p:cNvPicPr>
          <p:nvPr/>
        </p:nvPicPr>
        <p:blipFill>
          <a:blip r:embed="rId6"/>
          <a:stretch>
            <a:fillRect/>
          </a:stretch>
        </p:blipFill>
        <p:spPr>
          <a:xfrm>
            <a:off x="6255396" y="6883538"/>
            <a:ext cx="326231" cy="407886"/>
          </a:xfrm>
          <a:prstGeom prst="rect">
            <a:avLst/>
          </a:prstGeom>
        </p:spPr>
      </p:pic>
      <p:sp>
        <p:nvSpPr>
          <p:cNvPr id="29" name="Text 5">
            <a:extLst>
              <a:ext uri="{FF2B5EF4-FFF2-40B4-BE49-F238E27FC236}">
                <a16:creationId xmlns:a16="http://schemas.microsoft.com/office/drawing/2014/main" id="{FEEEA33D-6DDD-E84B-4A80-9E50018B72CD}"/>
              </a:ext>
            </a:extLst>
          </p:cNvPr>
          <p:cNvSpPr/>
          <p:nvPr/>
        </p:nvSpPr>
        <p:spPr>
          <a:xfrm>
            <a:off x="6958626" y="6877373"/>
            <a:ext cx="2719507" cy="339923"/>
          </a:xfrm>
          <a:prstGeom prst="rect">
            <a:avLst/>
          </a:prstGeom>
          <a:noFill/>
          <a:ln/>
        </p:spPr>
        <p:txBody>
          <a:bodyPr wrap="none" lIns="0" tIns="0" rIns="0" bIns="0" rtlCol="0" anchor="t"/>
          <a:lstStyle/>
          <a:p>
            <a:pPr marL="0" indent="0" algn="l">
              <a:lnSpc>
                <a:spcPts val="2650"/>
              </a:lnSpc>
              <a:buNone/>
            </a:pPr>
            <a:endParaRPr lang="en-US" sz="2100" dirty="0"/>
          </a:p>
        </p:txBody>
      </p:sp>
      <p:sp>
        <p:nvSpPr>
          <p:cNvPr id="30" name="Text 5">
            <a:extLst>
              <a:ext uri="{FF2B5EF4-FFF2-40B4-BE49-F238E27FC236}">
                <a16:creationId xmlns:a16="http://schemas.microsoft.com/office/drawing/2014/main" id="{828B1DC4-CED9-33C2-B69B-27AC329BDC88}"/>
              </a:ext>
            </a:extLst>
          </p:cNvPr>
          <p:cNvSpPr/>
          <p:nvPr/>
        </p:nvSpPr>
        <p:spPr>
          <a:xfrm>
            <a:off x="6958626" y="6841344"/>
            <a:ext cx="3312828" cy="339923"/>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rPr>
              <a:t>Model Selection</a:t>
            </a:r>
            <a:endParaRPr lang="en-US" sz="2100" dirty="0"/>
          </a:p>
        </p:txBody>
      </p:sp>
      <p:sp>
        <p:nvSpPr>
          <p:cNvPr id="7" name="TextBox 6">
            <a:extLst>
              <a:ext uri="{FF2B5EF4-FFF2-40B4-BE49-F238E27FC236}">
                <a16:creationId xmlns:a16="http://schemas.microsoft.com/office/drawing/2014/main" id="{BD62B040-41E4-7D8F-1E52-519C5AC9B135}"/>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5330" y="578644"/>
            <a:ext cx="5252442" cy="656630"/>
          </a:xfrm>
          <a:prstGeom prst="rect">
            <a:avLst/>
          </a:prstGeom>
          <a:noFill/>
          <a:ln/>
        </p:spPr>
        <p:txBody>
          <a:bodyPr wrap="none" lIns="0" tIns="0" rIns="0" bIns="0" rtlCol="0" anchor="t"/>
          <a:lstStyle/>
          <a:p>
            <a:pPr marL="0" indent="0" algn="l">
              <a:lnSpc>
                <a:spcPts val="5150"/>
              </a:lnSpc>
              <a:buNone/>
            </a:pPr>
            <a:r>
              <a:rPr lang="en-US" sz="4100" dirty="0">
                <a:solidFill>
                  <a:srgbClr val="161613"/>
                </a:solidFill>
                <a:latin typeface="DM Sans Medium" pitchFamily="34" charset="0"/>
                <a:ea typeface="DM Sans Medium" pitchFamily="34" charset="-122"/>
                <a:cs typeface="DM Sans Medium" pitchFamily="34" charset="-120"/>
              </a:rPr>
              <a:t>System Architecture</a:t>
            </a:r>
            <a:endParaRPr lang="en-US" sz="4100" dirty="0"/>
          </a:p>
        </p:txBody>
      </p:sp>
      <p:sp>
        <p:nvSpPr>
          <p:cNvPr id="3" name="Shape 1"/>
          <p:cNvSpPr/>
          <p:nvPr/>
        </p:nvSpPr>
        <p:spPr>
          <a:xfrm>
            <a:off x="735330" y="1655445"/>
            <a:ext cx="2193250" cy="1210508"/>
          </a:xfrm>
          <a:prstGeom prst="roundRect">
            <a:avLst>
              <a:gd name="adj" fmla="val 2603"/>
            </a:avLst>
          </a:prstGeom>
          <a:solidFill>
            <a:srgbClr val="EDEBE3"/>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1684258" y="2076093"/>
            <a:ext cx="295394" cy="369213"/>
          </a:xfrm>
          <a:prstGeom prst="rect">
            <a:avLst/>
          </a:prstGeom>
        </p:spPr>
      </p:pic>
      <p:sp>
        <p:nvSpPr>
          <p:cNvPr id="5" name="Text 2"/>
          <p:cNvSpPr/>
          <p:nvPr/>
        </p:nvSpPr>
        <p:spPr>
          <a:xfrm>
            <a:off x="3138607" y="1865471"/>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FastAPI Web Service</a:t>
            </a:r>
            <a:endParaRPr lang="en-US" sz="2050" dirty="0"/>
          </a:p>
        </p:txBody>
      </p:sp>
      <p:sp>
        <p:nvSpPr>
          <p:cNvPr id="6" name="Text 3"/>
          <p:cNvSpPr/>
          <p:nvPr/>
        </p:nvSpPr>
        <p:spPr>
          <a:xfrm>
            <a:off x="3138607" y="2319695"/>
            <a:ext cx="5320308" cy="336233"/>
          </a:xfrm>
          <a:prstGeom prst="rect">
            <a:avLst/>
          </a:prstGeom>
          <a:noFill/>
          <a:ln/>
        </p:spPr>
        <p:txBody>
          <a:bodyPr wrap="none" lIns="0" tIns="0" rIns="0" bIns="0" rtlCol="0" anchor="t"/>
          <a:lstStyle/>
          <a:p>
            <a:pPr marL="0" indent="0" algn="l">
              <a:lnSpc>
                <a:spcPts val="2600"/>
              </a:lnSpc>
              <a:buNone/>
            </a:pPr>
            <a:r>
              <a:rPr lang="en-US" sz="1650" dirty="0">
                <a:solidFill>
                  <a:srgbClr val="161613"/>
                </a:solidFill>
                <a:latin typeface="Inter" pitchFamily="34" charset="0"/>
                <a:ea typeface="Inter" pitchFamily="34" charset="-122"/>
                <a:cs typeface="Inter" pitchFamily="34" charset="-120"/>
              </a:rPr>
              <a:t>RESTful API interface running on Uvicorn ASGI server</a:t>
            </a:r>
            <a:endParaRPr lang="en-US" sz="1650" dirty="0"/>
          </a:p>
        </p:txBody>
      </p:sp>
      <p:sp>
        <p:nvSpPr>
          <p:cNvPr id="7" name="Shape 4"/>
          <p:cNvSpPr/>
          <p:nvPr/>
        </p:nvSpPr>
        <p:spPr>
          <a:xfrm>
            <a:off x="3033593" y="2856428"/>
            <a:ext cx="10756463" cy="11430"/>
          </a:xfrm>
          <a:prstGeom prst="roundRect">
            <a:avLst>
              <a:gd name="adj" fmla="val 275719"/>
            </a:avLst>
          </a:prstGeom>
          <a:solidFill>
            <a:srgbClr val="D3D1C9"/>
          </a:solidFill>
          <a:ln/>
        </p:spPr>
        <p:txBody>
          <a:bodyPr/>
          <a:lstStyle/>
          <a:p>
            <a:endParaRPr lang="en-GB"/>
          </a:p>
        </p:txBody>
      </p:sp>
      <p:sp>
        <p:nvSpPr>
          <p:cNvPr id="8" name="Shape 5"/>
          <p:cNvSpPr/>
          <p:nvPr/>
        </p:nvSpPr>
        <p:spPr>
          <a:xfrm>
            <a:off x="735330" y="2970967"/>
            <a:ext cx="4386501" cy="1210508"/>
          </a:xfrm>
          <a:prstGeom prst="roundRect">
            <a:avLst>
              <a:gd name="adj" fmla="val 2603"/>
            </a:avLst>
          </a:prstGeom>
          <a:solidFill>
            <a:srgbClr val="EDEBE3"/>
          </a:solidFill>
          <a:ln/>
        </p:spPr>
        <p:txBody>
          <a:bodyPr/>
          <a:lstStyle/>
          <a:p>
            <a:endParaRPr lang="en-GB"/>
          </a:p>
        </p:txBody>
      </p:sp>
      <p:pic>
        <p:nvPicPr>
          <p:cNvPr id="9" name="Image 1" descr="preencoded.png"/>
          <p:cNvPicPr>
            <a:picLocks noChangeAspect="1"/>
          </p:cNvPicPr>
          <p:nvPr/>
        </p:nvPicPr>
        <p:blipFill>
          <a:blip r:embed="rId4"/>
          <a:stretch>
            <a:fillRect/>
          </a:stretch>
        </p:blipFill>
        <p:spPr>
          <a:xfrm>
            <a:off x="2780824" y="3391614"/>
            <a:ext cx="295394" cy="369213"/>
          </a:xfrm>
          <a:prstGeom prst="rect">
            <a:avLst/>
          </a:prstGeom>
        </p:spPr>
      </p:pic>
      <p:sp>
        <p:nvSpPr>
          <p:cNvPr id="10" name="Text 6"/>
          <p:cNvSpPr/>
          <p:nvPr/>
        </p:nvSpPr>
        <p:spPr>
          <a:xfrm>
            <a:off x="5331857" y="3180993"/>
            <a:ext cx="3067764" cy="328255"/>
          </a:xfrm>
          <a:prstGeom prst="rect">
            <a:avLst/>
          </a:prstGeom>
          <a:noFill/>
          <a:ln/>
        </p:spPr>
        <p:txBody>
          <a:bodyPr wrap="none" lIns="0" tIns="0" rIns="0" bIns="0" rtlCol="0" anchor="t"/>
          <a:lstStyle/>
          <a:p>
            <a:pPr marL="0" indent="0" algn="l">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XGBoost Models Pipeline</a:t>
            </a:r>
            <a:endParaRPr lang="en-US" sz="2050" dirty="0"/>
          </a:p>
        </p:txBody>
      </p:sp>
      <p:sp>
        <p:nvSpPr>
          <p:cNvPr id="11" name="Text 7"/>
          <p:cNvSpPr/>
          <p:nvPr/>
        </p:nvSpPr>
        <p:spPr>
          <a:xfrm>
            <a:off x="5331857" y="3635216"/>
            <a:ext cx="4244340" cy="336233"/>
          </a:xfrm>
          <a:prstGeom prst="rect">
            <a:avLst/>
          </a:prstGeom>
          <a:noFill/>
          <a:ln/>
        </p:spPr>
        <p:txBody>
          <a:bodyPr wrap="none" lIns="0" tIns="0" rIns="0" bIns="0" rtlCol="0" anchor="t"/>
          <a:lstStyle/>
          <a:p>
            <a:pPr marL="0" indent="0" algn="l">
              <a:lnSpc>
                <a:spcPts val="2600"/>
              </a:lnSpc>
              <a:buNone/>
            </a:pPr>
            <a:r>
              <a:rPr lang="en-US" sz="1650" dirty="0">
                <a:solidFill>
                  <a:srgbClr val="161613"/>
                </a:solidFill>
                <a:latin typeface="Inter" pitchFamily="34" charset="0"/>
                <a:ea typeface="Inter" pitchFamily="34" charset="-122"/>
                <a:cs typeface="Inter" pitchFamily="34" charset="-120"/>
              </a:rPr>
              <a:t>Four models for different forecast horizons</a:t>
            </a:r>
            <a:endParaRPr lang="en-US" sz="1650" dirty="0"/>
          </a:p>
        </p:txBody>
      </p:sp>
      <p:sp>
        <p:nvSpPr>
          <p:cNvPr id="12" name="Shape 8"/>
          <p:cNvSpPr/>
          <p:nvPr/>
        </p:nvSpPr>
        <p:spPr>
          <a:xfrm>
            <a:off x="5226844" y="4171950"/>
            <a:ext cx="8563213" cy="11430"/>
          </a:xfrm>
          <a:prstGeom prst="roundRect">
            <a:avLst>
              <a:gd name="adj" fmla="val 275719"/>
            </a:avLst>
          </a:prstGeom>
          <a:solidFill>
            <a:srgbClr val="D3D1C9"/>
          </a:solidFill>
          <a:ln/>
        </p:spPr>
        <p:txBody>
          <a:bodyPr/>
          <a:lstStyle/>
          <a:p>
            <a:endParaRPr lang="en-GB"/>
          </a:p>
        </p:txBody>
      </p:sp>
      <p:sp>
        <p:nvSpPr>
          <p:cNvPr id="13" name="Shape 9"/>
          <p:cNvSpPr/>
          <p:nvPr/>
        </p:nvSpPr>
        <p:spPr>
          <a:xfrm>
            <a:off x="735330" y="4286488"/>
            <a:ext cx="6579870" cy="1210508"/>
          </a:xfrm>
          <a:prstGeom prst="roundRect">
            <a:avLst>
              <a:gd name="adj" fmla="val 2603"/>
            </a:avLst>
          </a:prstGeom>
          <a:solidFill>
            <a:srgbClr val="EDEBE3"/>
          </a:solidFill>
          <a:ln/>
        </p:spPr>
        <p:txBody>
          <a:bodyPr/>
          <a:lstStyle/>
          <a:p>
            <a:endParaRPr lang="en-GB"/>
          </a:p>
        </p:txBody>
      </p:sp>
      <p:pic>
        <p:nvPicPr>
          <p:cNvPr id="14" name="Image 2" descr="preencoded.png"/>
          <p:cNvPicPr>
            <a:picLocks noChangeAspect="1"/>
          </p:cNvPicPr>
          <p:nvPr/>
        </p:nvPicPr>
        <p:blipFill>
          <a:blip r:embed="rId5"/>
          <a:stretch>
            <a:fillRect/>
          </a:stretch>
        </p:blipFill>
        <p:spPr>
          <a:xfrm>
            <a:off x="3877508" y="4707136"/>
            <a:ext cx="295394" cy="369213"/>
          </a:xfrm>
          <a:prstGeom prst="rect">
            <a:avLst/>
          </a:prstGeom>
        </p:spPr>
      </p:pic>
      <p:sp>
        <p:nvSpPr>
          <p:cNvPr id="15" name="Text 10"/>
          <p:cNvSpPr/>
          <p:nvPr/>
        </p:nvSpPr>
        <p:spPr>
          <a:xfrm>
            <a:off x="7525226" y="4496514"/>
            <a:ext cx="2701290" cy="328255"/>
          </a:xfrm>
          <a:prstGeom prst="rect">
            <a:avLst/>
          </a:prstGeom>
          <a:noFill/>
          <a:ln/>
        </p:spPr>
        <p:txBody>
          <a:bodyPr wrap="none" lIns="0" tIns="0" rIns="0" bIns="0" rtlCol="0" anchor="t"/>
          <a:lstStyle/>
          <a:p>
            <a:pPr marL="0" indent="0" algn="l">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Automated Retraining</a:t>
            </a:r>
            <a:endParaRPr lang="en-US" sz="2050" dirty="0"/>
          </a:p>
        </p:txBody>
      </p:sp>
      <p:sp>
        <p:nvSpPr>
          <p:cNvPr id="16" name="Text 11"/>
          <p:cNvSpPr/>
          <p:nvPr/>
        </p:nvSpPr>
        <p:spPr>
          <a:xfrm>
            <a:off x="7525226" y="4950738"/>
            <a:ext cx="4760357" cy="336233"/>
          </a:xfrm>
          <a:prstGeom prst="rect">
            <a:avLst/>
          </a:prstGeom>
          <a:noFill/>
          <a:ln/>
        </p:spPr>
        <p:txBody>
          <a:bodyPr wrap="none" lIns="0" tIns="0" rIns="0" bIns="0" rtlCol="0" anchor="t"/>
          <a:lstStyle/>
          <a:p>
            <a:pPr marL="0" indent="0" algn="l">
              <a:lnSpc>
                <a:spcPts val="2600"/>
              </a:lnSpc>
              <a:buNone/>
            </a:pPr>
            <a:r>
              <a:rPr lang="en-US" sz="1650" dirty="0">
                <a:solidFill>
                  <a:srgbClr val="161613"/>
                </a:solidFill>
                <a:latin typeface="Inter" pitchFamily="34" charset="0"/>
                <a:ea typeface="Inter" pitchFamily="34" charset="-122"/>
                <a:cs typeface="Inter" pitchFamily="34" charset="-120"/>
              </a:rPr>
              <a:t>APScheduler background job for model updates</a:t>
            </a:r>
            <a:endParaRPr lang="en-US" sz="1650" dirty="0"/>
          </a:p>
        </p:txBody>
      </p:sp>
      <p:sp>
        <p:nvSpPr>
          <p:cNvPr id="17" name="Text 12"/>
          <p:cNvSpPr/>
          <p:nvPr/>
        </p:nvSpPr>
        <p:spPr>
          <a:xfrm>
            <a:off x="735330" y="5733336"/>
            <a:ext cx="13159740" cy="1008698"/>
          </a:xfrm>
          <a:prstGeom prst="rect">
            <a:avLst/>
          </a:prstGeom>
          <a:noFill/>
          <a:ln/>
        </p:spPr>
        <p:txBody>
          <a:bodyPr wrap="square" lIns="0" tIns="0" rIns="0" bIns="0" rtlCol="0" anchor="t"/>
          <a:lstStyle/>
          <a:p>
            <a:pPr marL="0" indent="0" algn="just">
              <a:lnSpc>
                <a:spcPts val="2600"/>
              </a:lnSpc>
              <a:buNone/>
            </a:pPr>
            <a:r>
              <a:rPr lang="en-US" sz="1650" dirty="0">
                <a:solidFill>
                  <a:srgbClr val="161613"/>
                </a:solidFill>
                <a:latin typeface="Inter" pitchFamily="34" charset="0"/>
                <a:ea typeface="Inter" pitchFamily="34" charset="-122"/>
                <a:cs typeface="Inter" pitchFamily="34" charset="-120"/>
              </a:rPr>
              <a:t>Our containerized web service provides key endpoints for predictions (/api/predict), data ingestion (/api/data/weather, /api/data/prices), system status (/api/status), and manual retraining (/api/retrain). The system dynamically loads historical data, generates features, and applies the appropriate models to deliver accurate forecasts.</a:t>
            </a:r>
            <a:endParaRPr lang="en-US" sz="1650" dirty="0"/>
          </a:p>
        </p:txBody>
      </p:sp>
      <p:sp>
        <p:nvSpPr>
          <p:cNvPr id="18" name="Text 13"/>
          <p:cNvSpPr/>
          <p:nvPr/>
        </p:nvSpPr>
        <p:spPr>
          <a:xfrm>
            <a:off x="735330" y="6978372"/>
            <a:ext cx="13159740" cy="672465"/>
          </a:xfrm>
          <a:prstGeom prst="rect">
            <a:avLst/>
          </a:prstGeom>
          <a:noFill/>
          <a:ln/>
        </p:spPr>
        <p:txBody>
          <a:bodyPr wrap="square" lIns="0" tIns="0" rIns="0" bIns="0" rtlCol="0" anchor="t"/>
          <a:lstStyle/>
          <a:p>
            <a:pPr marL="0" indent="0" algn="just">
              <a:lnSpc>
                <a:spcPts val="2600"/>
              </a:lnSpc>
              <a:buNone/>
            </a:pPr>
            <a:r>
              <a:rPr lang="en-US" sz="1650" dirty="0">
                <a:solidFill>
                  <a:srgbClr val="161613"/>
                </a:solidFill>
                <a:latin typeface="Inter" pitchFamily="34" charset="0"/>
                <a:ea typeface="Inter" pitchFamily="34" charset="-122"/>
                <a:cs typeface="Inter" pitchFamily="34" charset="-120"/>
              </a:rPr>
              <a:t>For data persistence, we use simple CSV files with concurrency control via python-filelock, while scikit-learn Pipelines ensure consistent transformations between training and prediction.</a:t>
            </a:r>
            <a:endParaRPr lang="en-US" sz="1650" dirty="0"/>
          </a:p>
        </p:txBody>
      </p:sp>
      <p:sp>
        <p:nvSpPr>
          <p:cNvPr id="19" name="TextBox 18">
            <a:extLst>
              <a:ext uri="{FF2B5EF4-FFF2-40B4-BE49-F238E27FC236}">
                <a16:creationId xmlns:a16="http://schemas.microsoft.com/office/drawing/2014/main" id="{165E4AE6-DE9C-4E13-97B2-3A95773EB308}"/>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5747CBB-1960-9C74-1A63-47AD03D31219}"/>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
        <p:nvSpPr>
          <p:cNvPr id="2" name="Text 0"/>
          <p:cNvSpPr/>
          <p:nvPr/>
        </p:nvSpPr>
        <p:spPr>
          <a:xfrm>
            <a:off x="793790" y="843082"/>
            <a:ext cx="9718596"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Business Insights from Data Analysis</a:t>
            </a:r>
            <a:endParaRPr lang="en-US" sz="4450" dirty="0"/>
          </a:p>
        </p:txBody>
      </p:sp>
      <p:sp>
        <p:nvSpPr>
          <p:cNvPr id="3" name="Shape 1"/>
          <p:cNvSpPr/>
          <p:nvPr/>
        </p:nvSpPr>
        <p:spPr>
          <a:xfrm>
            <a:off x="793790" y="2005489"/>
            <a:ext cx="6408063" cy="2395657"/>
          </a:xfrm>
          <a:prstGeom prst="roundRect">
            <a:avLst>
              <a:gd name="adj" fmla="val 1420"/>
            </a:avLst>
          </a:prstGeom>
          <a:solidFill>
            <a:srgbClr val="EDEBE3"/>
          </a:solidFill>
          <a:ln/>
        </p:spPr>
        <p:txBody>
          <a:bodyPr/>
          <a:lstStyle/>
          <a:p>
            <a:endParaRPr lang="en-GB"/>
          </a:p>
        </p:txBody>
      </p:sp>
      <p:sp>
        <p:nvSpPr>
          <p:cNvPr id="4" name="Text 2"/>
          <p:cNvSpPr/>
          <p:nvPr/>
        </p:nvSpPr>
        <p:spPr>
          <a:xfrm>
            <a:off x="1020604" y="2232303"/>
            <a:ext cx="312932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Regional Price Variation</a:t>
            </a:r>
            <a:endParaRPr lang="en-US" sz="2200" dirty="0"/>
          </a:p>
        </p:txBody>
      </p:sp>
      <p:sp>
        <p:nvSpPr>
          <p:cNvPr id="5" name="Text 3"/>
          <p:cNvSpPr/>
          <p:nvPr/>
        </p:nvSpPr>
        <p:spPr>
          <a:xfrm>
            <a:off x="1020604" y="2722721"/>
            <a:ext cx="5954435" cy="1451610"/>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Inter" pitchFamily="34" charset="0"/>
                <a:ea typeface="Inter" pitchFamily="34" charset="-122"/>
                <a:cs typeface="Inter" pitchFamily="34" charset="-120"/>
              </a:rPr>
              <a:t>Prices and volatility differ noticeably across regions, meaning the "best market" is not fixed. This highlights the importance of targeting specific regions based on predicted price advantages.</a:t>
            </a:r>
            <a:endParaRPr lang="en-US" sz="1750" dirty="0"/>
          </a:p>
        </p:txBody>
      </p:sp>
      <p:sp>
        <p:nvSpPr>
          <p:cNvPr id="6" name="Shape 4"/>
          <p:cNvSpPr/>
          <p:nvPr/>
        </p:nvSpPr>
        <p:spPr>
          <a:xfrm>
            <a:off x="7428667" y="2005489"/>
            <a:ext cx="6408063" cy="2395657"/>
          </a:xfrm>
          <a:prstGeom prst="roundRect">
            <a:avLst>
              <a:gd name="adj" fmla="val 1420"/>
            </a:avLst>
          </a:prstGeom>
          <a:solidFill>
            <a:srgbClr val="EDEBE3"/>
          </a:solidFill>
          <a:ln/>
        </p:spPr>
        <p:txBody>
          <a:bodyPr/>
          <a:lstStyle/>
          <a:p>
            <a:endParaRPr lang="en-GB"/>
          </a:p>
        </p:txBody>
      </p:sp>
      <p:sp>
        <p:nvSpPr>
          <p:cNvPr id="7" name="Text 5"/>
          <p:cNvSpPr/>
          <p:nvPr/>
        </p:nvSpPr>
        <p:spPr>
          <a:xfrm>
            <a:off x="7655481" y="2232303"/>
            <a:ext cx="2839164"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Price Autocorrelation</a:t>
            </a:r>
            <a:endParaRPr lang="en-US" sz="2200" dirty="0"/>
          </a:p>
        </p:txBody>
      </p:sp>
      <p:sp>
        <p:nvSpPr>
          <p:cNvPr id="8" name="Text 6"/>
          <p:cNvSpPr/>
          <p:nvPr/>
        </p:nvSpPr>
        <p:spPr>
          <a:xfrm>
            <a:off x="7655481" y="2722721"/>
            <a:ext cx="5954435" cy="1451610"/>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Inter" pitchFamily="34" charset="0"/>
                <a:ea typeface="Inter" pitchFamily="34" charset="-122"/>
                <a:cs typeface="Inter" pitchFamily="34" charset="-120"/>
              </a:rPr>
              <a:t>Recent prices are strong indicators of future prices. Tracking recent trends is crucial, and the model heavily relies on these lagged features, though sudden market shocks remain harder to forecast.</a:t>
            </a:r>
            <a:endParaRPr lang="en-US" sz="1750" dirty="0"/>
          </a:p>
        </p:txBody>
      </p:sp>
      <p:sp>
        <p:nvSpPr>
          <p:cNvPr id="9" name="Shape 7"/>
          <p:cNvSpPr/>
          <p:nvPr/>
        </p:nvSpPr>
        <p:spPr>
          <a:xfrm>
            <a:off x="793790" y="4627959"/>
            <a:ext cx="6408063" cy="2758559"/>
          </a:xfrm>
          <a:prstGeom prst="roundRect">
            <a:avLst>
              <a:gd name="adj" fmla="val 1233"/>
            </a:avLst>
          </a:prstGeom>
          <a:solidFill>
            <a:srgbClr val="EDEBE3"/>
          </a:solidFill>
          <a:ln/>
        </p:spPr>
        <p:txBody>
          <a:bodyPr/>
          <a:lstStyle/>
          <a:p>
            <a:endParaRPr lang="en-GB"/>
          </a:p>
        </p:txBody>
      </p:sp>
      <p:sp>
        <p:nvSpPr>
          <p:cNvPr id="10" name="Text 8"/>
          <p:cNvSpPr/>
          <p:nvPr/>
        </p:nvSpPr>
        <p:spPr>
          <a:xfrm>
            <a:off x="1020604" y="4854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Seasonal Patterns</a:t>
            </a:r>
            <a:endParaRPr lang="en-US" sz="2200" dirty="0"/>
          </a:p>
        </p:txBody>
      </p:sp>
      <p:sp>
        <p:nvSpPr>
          <p:cNvPr id="11" name="Text 9"/>
          <p:cNvSpPr/>
          <p:nvPr/>
        </p:nvSpPr>
        <p:spPr>
          <a:xfrm>
            <a:off x="1020604" y="5345192"/>
            <a:ext cx="5954435" cy="1451610"/>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Inter" pitchFamily="34" charset="0"/>
                <a:ea typeface="Inter" pitchFamily="34" charset="-122"/>
                <a:cs typeface="Inter" pitchFamily="34" charset="-120"/>
              </a:rPr>
              <a:t>Both prices and weather show clear annual cycles. Pricing strategies should anticipate seasonal highs and lows, which the model captures through time-based features.</a:t>
            </a:r>
            <a:endParaRPr lang="en-US" sz="1750" dirty="0"/>
          </a:p>
        </p:txBody>
      </p:sp>
      <p:sp>
        <p:nvSpPr>
          <p:cNvPr id="12" name="Shape 10"/>
          <p:cNvSpPr/>
          <p:nvPr/>
        </p:nvSpPr>
        <p:spPr>
          <a:xfrm>
            <a:off x="7428667" y="4627959"/>
            <a:ext cx="6408063" cy="2758559"/>
          </a:xfrm>
          <a:prstGeom prst="roundRect">
            <a:avLst>
              <a:gd name="adj" fmla="val 1233"/>
            </a:avLst>
          </a:prstGeom>
          <a:solidFill>
            <a:srgbClr val="EDEBE3"/>
          </a:solidFill>
          <a:ln/>
        </p:spPr>
        <p:txBody>
          <a:bodyPr/>
          <a:lstStyle/>
          <a:p>
            <a:endParaRPr lang="en-GB"/>
          </a:p>
        </p:txBody>
      </p:sp>
      <p:sp>
        <p:nvSpPr>
          <p:cNvPr id="13" name="Text 11"/>
          <p:cNvSpPr/>
          <p:nvPr/>
        </p:nvSpPr>
        <p:spPr>
          <a:xfrm>
            <a:off x="7655481" y="4854773"/>
            <a:ext cx="3674507"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Weather-Price Relationship</a:t>
            </a:r>
            <a:endParaRPr lang="en-US" sz="2200" dirty="0"/>
          </a:p>
        </p:txBody>
      </p:sp>
      <p:sp>
        <p:nvSpPr>
          <p:cNvPr id="14" name="Text 12"/>
          <p:cNvSpPr/>
          <p:nvPr/>
        </p:nvSpPr>
        <p:spPr>
          <a:xfrm>
            <a:off x="7655481" y="5345192"/>
            <a:ext cx="5954435" cy="1814513"/>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Inter" pitchFamily="34" charset="0"/>
                <a:ea typeface="Inter" pitchFamily="34" charset="-122"/>
                <a:cs typeface="Inter" pitchFamily="34" charset="-120"/>
              </a:rPr>
              <a:t>Current weather has a weak linear correlation with current price. Weather's influence is likely more complex (non-linear, lagged supply effects), meaning direct weather reports aren't immediate price predictors.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BE296B9-968E-1B29-D4FA-01F9AAE0B186}"/>
              </a:ext>
            </a:extLst>
          </p:cNvPr>
          <p:cNvSpPr/>
          <p:nvPr/>
        </p:nvSpPr>
        <p:spPr>
          <a:xfrm>
            <a:off x="5472101" y="2240713"/>
            <a:ext cx="3686197" cy="656630"/>
          </a:xfrm>
          <a:prstGeom prst="rect">
            <a:avLst/>
          </a:prstGeom>
          <a:noFill/>
          <a:ln/>
        </p:spPr>
        <p:txBody>
          <a:bodyPr wrap="none" lIns="0" tIns="0" rIns="0" bIns="0" rtlCol="0" anchor="t"/>
          <a:lstStyle/>
          <a:p>
            <a:pPr marL="0" indent="0" algn="ctr">
              <a:lnSpc>
                <a:spcPts val="5150"/>
              </a:lnSpc>
              <a:buNone/>
            </a:pPr>
            <a:r>
              <a:rPr lang="en-US" sz="6000" dirty="0">
                <a:solidFill>
                  <a:srgbClr val="161613"/>
                </a:solidFill>
                <a:latin typeface="DM Sans Medium" pitchFamily="34" charset="0"/>
              </a:rPr>
              <a:t>Thank You</a:t>
            </a:r>
          </a:p>
          <a:p>
            <a:pPr marL="0" indent="0" algn="ctr">
              <a:lnSpc>
                <a:spcPts val="5150"/>
              </a:lnSpc>
              <a:buNone/>
            </a:pPr>
            <a:r>
              <a:rPr lang="en-US" sz="3200" dirty="0">
                <a:solidFill>
                  <a:srgbClr val="161613"/>
                </a:solidFill>
                <a:latin typeface="DM Sans Medium" pitchFamily="34" charset="0"/>
              </a:rPr>
              <a:t>from</a:t>
            </a:r>
          </a:p>
          <a:p>
            <a:pPr marL="0" indent="0" algn="ctr">
              <a:lnSpc>
                <a:spcPts val="5150"/>
              </a:lnSpc>
              <a:buNone/>
            </a:pPr>
            <a:r>
              <a:rPr lang="en-US" sz="6000" dirty="0">
                <a:solidFill>
                  <a:srgbClr val="161613"/>
                </a:solidFill>
                <a:latin typeface="DM Sans Medium" pitchFamily="34" charset="0"/>
              </a:rPr>
              <a:t>Team Fouette Bytes</a:t>
            </a:r>
          </a:p>
          <a:p>
            <a:pPr marL="0" indent="0" algn="ctr">
              <a:lnSpc>
                <a:spcPts val="5150"/>
              </a:lnSpc>
              <a:buNone/>
            </a:pPr>
            <a:endParaRPr lang="en-US" sz="6000" dirty="0">
              <a:solidFill>
                <a:srgbClr val="161613"/>
              </a:solidFill>
              <a:latin typeface="DM Sans Medium" pitchFamily="34" charset="0"/>
            </a:endParaRPr>
          </a:p>
          <a:p>
            <a:pPr marL="0" indent="0" algn="ctr">
              <a:lnSpc>
                <a:spcPts val="5150"/>
              </a:lnSpc>
              <a:buNone/>
            </a:pPr>
            <a:r>
              <a:rPr lang="en-US" sz="3200" dirty="0">
                <a:solidFill>
                  <a:srgbClr val="161613"/>
                </a:solidFill>
                <a:latin typeface="DM Sans Medium" pitchFamily="34" charset="0"/>
              </a:rPr>
              <a:t>Wansajee Illukkumbura(leader)</a:t>
            </a:r>
          </a:p>
          <a:p>
            <a:pPr marL="0" indent="0" algn="ctr">
              <a:lnSpc>
                <a:spcPts val="5150"/>
              </a:lnSpc>
              <a:buNone/>
            </a:pPr>
            <a:r>
              <a:rPr lang="en-US" sz="3200" dirty="0">
                <a:solidFill>
                  <a:srgbClr val="161613"/>
                </a:solidFill>
                <a:latin typeface="DM Sans Medium" pitchFamily="34" charset="0"/>
              </a:rPr>
              <a:t>Sithum Konthasinghe</a:t>
            </a:r>
          </a:p>
          <a:p>
            <a:pPr marL="0" indent="0" algn="ctr">
              <a:lnSpc>
                <a:spcPts val="5150"/>
              </a:lnSpc>
              <a:buNone/>
            </a:pPr>
            <a:r>
              <a:rPr lang="en-US" sz="3200" dirty="0">
                <a:solidFill>
                  <a:srgbClr val="161613"/>
                </a:solidFill>
                <a:latin typeface="DM Sans Medium" pitchFamily="34" charset="0"/>
              </a:rPr>
              <a:t>Sesandi Samarakoon</a:t>
            </a:r>
            <a:endParaRPr lang="en-US" sz="3200" dirty="0"/>
          </a:p>
        </p:txBody>
      </p:sp>
      <p:sp>
        <p:nvSpPr>
          <p:cNvPr id="3" name="TextBox 2">
            <a:extLst>
              <a:ext uri="{FF2B5EF4-FFF2-40B4-BE49-F238E27FC236}">
                <a16:creationId xmlns:a16="http://schemas.microsoft.com/office/drawing/2014/main" id="{28EE753E-E346-C93A-4EA5-BA911BE3ACEF}"/>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252446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Abstract particle graph background"/>
          <p:cNvPicPr>
            <a:picLocks noChangeAspect="1"/>
          </p:cNvPicPr>
          <p:nvPr/>
        </p:nvPicPr>
        <p:blipFill>
          <a:blip r:embed="rId3"/>
          <a:srcRect/>
          <a:stretch/>
        </p:blipFill>
        <p:spPr>
          <a:xfrm>
            <a:off x="0" y="0"/>
            <a:ext cx="14630399" cy="2143006"/>
          </a:xfrm>
          <a:prstGeom prst="rect">
            <a:avLst/>
          </a:prstGeom>
        </p:spPr>
      </p:pic>
      <p:sp>
        <p:nvSpPr>
          <p:cNvPr id="3" name="Text 0"/>
          <p:cNvSpPr/>
          <p:nvPr/>
        </p:nvSpPr>
        <p:spPr>
          <a:xfrm>
            <a:off x="599956" y="2616041"/>
            <a:ext cx="5840611"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Understanding the problem</a:t>
            </a:r>
            <a:endParaRPr lang="en-US" sz="3350" dirty="0"/>
          </a:p>
        </p:txBody>
      </p:sp>
      <p:pic>
        <p:nvPicPr>
          <p:cNvPr id="4" name="Image 1" descr="preencoded.png"/>
          <p:cNvPicPr>
            <a:picLocks noChangeAspect="1"/>
          </p:cNvPicPr>
          <p:nvPr/>
        </p:nvPicPr>
        <p:blipFill>
          <a:blip r:embed="rId4"/>
          <a:stretch>
            <a:fillRect/>
          </a:stretch>
        </p:blipFill>
        <p:spPr>
          <a:xfrm>
            <a:off x="599956" y="3438705"/>
            <a:ext cx="857131" cy="1261943"/>
          </a:xfrm>
          <a:prstGeom prst="rect">
            <a:avLst/>
          </a:prstGeom>
        </p:spPr>
      </p:pic>
      <p:sp>
        <p:nvSpPr>
          <p:cNvPr id="5" name="Text 1"/>
          <p:cNvSpPr/>
          <p:nvPr/>
        </p:nvSpPr>
        <p:spPr>
          <a:xfrm>
            <a:off x="1714142" y="3610036"/>
            <a:ext cx="4807237"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rPr>
              <a:t>Predicting weekly prices 1 to 4 weeks into future</a:t>
            </a:r>
            <a:endParaRPr lang="en-US" sz="1650" dirty="0"/>
          </a:p>
        </p:txBody>
      </p:sp>
      <p:sp>
        <p:nvSpPr>
          <p:cNvPr id="6" name="Text 2"/>
          <p:cNvSpPr/>
          <p:nvPr/>
        </p:nvSpPr>
        <p:spPr>
          <a:xfrm>
            <a:off x="1714143" y="3877927"/>
            <a:ext cx="12316301" cy="548640"/>
          </a:xfrm>
          <a:prstGeom prst="rect">
            <a:avLst/>
          </a:prstGeom>
          <a:noFill/>
          <a:ln/>
        </p:spPr>
        <p:txBody>
          <a:bodyPr wrap="squar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Predicting weekly fresh prices for various fruits and vegetables across multiple geographical regions (economic centres) 1 to 4 weeks into the future. </a:t>
            </a:r>
            <a:endParaRPr lang="en-US" sz="1300" dirty="0"/>
          </a:p>
        </p:txBody>
      </p:sp>
      <p:pic>
        <p:nvPicPr>
          <p:cNvPr id="7" name="Image 2" descr="preencoded.png"/>
          <p:cNvPicPr>
            <a:picLocks noChangeAspect="1"/>
          </p:cNvPicPr>
          <p:nvPr/>
        </p:nvPicPr>
        <p:blipFill>
          <a:blip r:embed="rId5"/>
          <a:stretch>
            <a:fillRect/>
          </a:stretch>
        </p:blipFill>
        <p:spPr>
          <a:xfrm>
            <a:off x="599956" y="4700649"/>
            <a:ext cx="857131" cy="1028581"/>
          </a:xfrm>
          <a:prstGeom prst="rect">
            <a:avLst/>
          </a:prstGeom>
        </p:spPr>
      </p:pic>
      <p:sp>
        <p:nvSpPr>
          <p:cNvPr id="8" name="Text 3"/>
          <p:cNvSpPr/>
          <p:nvPr/>
        </p:nvSpPr>
        <p:spPr>
          <a:xfrm>
            <a:off x="1714143" y="4778992"/>
            <a:ext cx="2458760"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Making rolling forecasts</a:t>
            </a:r>
            <a:endParaRPr lang="en-US" sz="1650" dirty="0"/>
          </a:p>
        </p:txBody>
      </p:sp>
      <p:sp>
        <p:nvSpPr>
          <p:cNvPr id="9" name="Text 4"/>
          <p:cNvSpPr/>
          <p:nvPr/>
        </p:nvSpPr>
        <p:spPr>
          <a:xfrm>
            <a:off x="1714143" y="5077779"/>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Predictions generated at any point in time must utilize all available historical data up to that point. As new weekly data arrives, the forecast horizon should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roll forward accordingly. </a:t>
            </a:r>
            <a:endParaRPr lang="en-US" sz="1300" dirty="0"/>
          </a:p>
        </p:txBody>
      </p:sp>
      <p:pic>
        <p:nvPicPr>
          <p:cNvPr id="10" name="Image 3" descr="preencoded.png"/>
          <p:cNvPicPr>
            <a:picLocks noChangeAspect="1"/>
          </p:cNvPicPr>
          <p:nvPr/>
        </p:nvPicPr>
        <p:blipFill>
          <a:blip r:embed="rId6"/>
          <a:stretch>
            <a:fillRect/>
          </a:stretch>
        </p:blipFill>
        <p:spPr>
          <a:xfrm>
            <a:off x="599956" y="5729230"/>
            <a:ext cx="857131" cy="1028581"/>
          </a:xfrm>
          <a:prstGeom prst="rect">
            <a:avLst/>
          </a:prstGeom>
        </p:spPr>
      </p:pic>
      <p:sp>
        <p:nvSpPr>
          <p:cNvPr id="11" name="Text 5"/>
          <p:cNvSpPr/>
          <p:nvPr/>
        </p:nvSpPr>
        <p:spPr>
          <a:xfrm>
            <a:off x="1714143" y="5811501"/>
            <a:ext cx="5942701" cy="267891"/>
          </a:xfrm>
          <a:prstGeom prst="rect">
            <a:avLst/>
          </a:prstGeom>
          <a:noFill/>
          <a:ln/>
        </p:spPr>
        <p:txBody>
          <a:bodyPr wrap="none" lIns="0" tIns="0" rIns="0" bIns="0" rtlCol="0" anchor="t"/>
          <a:lstStyle/>
          <a:p>
            <a:pPr marL="0" indent="0" algn="l">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Ingesting new data and automatic re-training with new data</a:t>
            </a:r>
            <a:endParaRPr lang="en-US" sz="1650" dirty="0"/>
          </a:p>
        </p:txBody>
      </p:sp>
      <p:sp>
        <p:nvSpPr>
          <p:cNvPr id="12" name="Text 6"/>
          <p:cNvSpPr/>
          <p:nvPr/>
        </p:nvSpPr>
        <p:spPr>
          <a:xfrm>
            <a:off x="1714143" y="6106360"/>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Ingesting new data for weather and prices dynamically via a defined API and automatically retraining the predictive models periodically to adapt to new data </a:t>
            </a:r>
          </a:p>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patterns and maintain forecast accuracy over time. </a:t>
            </a:r>
            <a:endParaRPr lang="en-US" sz="1300" dirty="0"/>
          </a:p>
        </p:txBody>
      </p:sp>
      <p:pic>
        <p:nvPicPr>
          <p:cNvPr id="13" name="Image 4" descr="preencoded.png"/>
          <p:cNvPicPr>
            <a:picLocks noChangeAspect="1"/>
          </p:cNvPicPr>
          <p:nvPr/>
        </p:nvPicPr>
        <p:blipFill>
          <a:blip r:embed="rId7"/>
          <a:stretch>
            <a:fillRect/>
          </a:stretch>
        </p:blipFill>
        <p:spPr>
          <a:xfrm>
            <a:off x="599956" y="6757811"/>
            <a:ext cx="857131" cy="1028581"/>
          </a:xfrm>
          <a:prstGeom prst="rect">
            <a:avLst/>
          </a:prstGeom>
        </p:spPr>
      </p:pic>
      <p:sp>
        <p:nvSpPr>
          <p:cNvPr id="14" name="Text 7"/>
          <p:cNvSpPr/>
          <p:nvPr/>
        </p:nvSpPr>
        <p:spPr>
          <a:xfrm>
            <a:off x="1714143" y="6929142"/>
            <a:ext cx="2143006" cy="267891"/>
          </a:xfrm>
          <a:prstGeom prst="rect">
            <a:avLst/>
          </a:prstGeom>
          <a:noFill/>
          <a:ln/>
        </p:spPr>
        <p:txBody>
          <a:bodyPr wrap="none" lIns="0" tIns="0" rIns="0" bIns="0" rtlCol="0" anchor="t"/>
          <a:lstStyle/>
          <a:p>
            <a:pPr marL="0" indent="0" algn="r">
              <a:lnSpc>
                <a:spcPts val="2100"/>
              </a:lnSpc>
              <a:buNone/>
            </a:pPr>
            <a:r>
              <a:rPr lang="en-US" sz="1650" dirty="0">
                <a:solidFill>
                  <a:srgbClr val="161613"/>
                </a:solidFill>
                <a:latin typeface="DM Sans Medium" pitchFamily="34" charset="0"/>
                <a:ea typeface="DM Sans Medium" pitchFamily="34" charset="-122"/>
                <a:cs typeface="DM Sans Medium" pitchFamily="34" charset="-120"/>
              </a:rPr>
              <a:t>Resource constraints</a:t>
            </a:r>
            <a:endParaRPr lang="en-US" sz="1650" dirty="0"/>
          </a:p>
        </p:txBody>
      </p:sp>
      <p:sp>
        <p:nvSpPr>
          <p:cNvPr id="15" name="Text 8"/>
          <p:cNvSpPr/>
          <p:nvPr/>
        </p:nvSpPr>
        <p:spPr>
          <a:xfrm>
            <a:off x="1714143" y="7242224"/>
            <a:ext cx="12316301" cy="274320"/>
          </a:xfrm>
          <a:prstGeom prst="rect">
            <a:avLst/>
          </a:prstGeom>
          <a:noFill/>
          <a:ln/>
        </p:spPr>
        <p:txBody>
          <a:bodyPr wrap="none" lIns="0" tIns="0" rIns="0" bIns="0" rtlCol="0" anchor="t"/>
          <a:lstStyle/>
          <a:p>
            <a:pPr marL="0" indent="0" algn="l">
              <a:lnSpc>
                <a:spcPts val="2150"/>
              </a:lnSpc>
              <a:buNone/>
            </a:pPr>
            <a:r>
              <a:rPr lang="en-GB" sz="1300" dirty="0">
                <a:solidFill>
                  <a:srgbClr val="161613"/>
                </a:solidFill>
                <a:latin typeface="Inter" pitchFamily="34" charset="0"/>
                <a:ea typeface="Inter" pitchFamily="34" charset="-122"/>
                <a:cs typeface="Inter" pitchFamily="34" charset="-120"/>
              </a:rPr>
              <a:t>Operating within resource constraints and delivering predictions with low latency. </a:t>
            </a:r>
            <a:endParaRPr lang="en-US" sz="1300" dirty="0"/>
          </a:p>
        </p:txBody>
      </p:sp>
      <p:sp>
        <p:nvSpPr>
          <p:cNvPr id="16" name="TextBox 15">
            <a:extLst>
              <a:ext uri="{FF2B5EF4-FFF2-40B4-BE49-F238E27FC236}">
                <a16:creationId xmlns:a16="http://schemas.microsoft.com/office/drawing/2014/main" id="{99BD297C-291C-AA64-110F-6D8676329D98}"/>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237A-1452-1B95-1B98-92998CA8A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9F3FB5-CA09-C87A-AF22-2B3E497558C5}"/>
              </a:ext>
            </a:extLst>
          </p:cNvPr>
          <p:cNvSpPr txBox="1"/>
          <p:nvPr/>
        </p:nvSpPr>
        <p:spPr>
          <a:xfrm>
            <a:off x="12856029" y="7784513"/>
            <a:ext cx="1774371" cy="434080"/>
          </a:xfrm>
          <a:prstGeom prst="rect">
            <a:avLst/>
          </a:prstGeom>
          <a:solidFill>
            <a:srgbClr val="F9F8F5"/>
          </a:solidFill>
        </p:spPr>
        <p:txBody>
          <a:bodyPr wrap="square" rtlCol="0">
            <a:spAutoFit/>
          </a:bodyPr>
          <a:lstStyle/>
          <a:p>
            <a:endParaRPr lang="en-GB" dirty="0"/>
          </a:p>
        </p:txBody>
      </p:sp>
      <p:pic>
        <p:nvPicPr>
          <p:cNvPr id="2" name="Image 0" descr="Lines of code">
            <a:extLst>
              <a:ext uri="{FF2B5EF4-FFF2-40B4-BE49-F238E27FC236}">
                <a16:creationId xmlns:a16="http://schemas.microsoft.com/office/drawing/2014/main" id="{4AF8A0C2-CD60-8EB0-01A2-86A518CC4DE9}"/>
              </a:ext>
            </a:extLst>
          </p:cNvPr>
          <p:cNvPicPr>
            <a:picLocks noChangeAspect="1"/>
          </p:cNvPicPr>
          <p:nvPr/>
        </p:nvPicPr>
        <p:blipFill>
          <a:blip r:embed="rId3"/>
          <a:srcRect/>
          <a:stretch/>
        </p:blipFill>
        <p:spPr>
          <a:xfrm>
            <a:off x="0" y="0"/>
            <a:ext cx="14630400" cy="2143006"/>
          </a:xfrm>
          <a:prstGeom prst="rect">
            <a:avLst/>
          </a:prstGeom>
        </p:spPr>
      </p:pic>
      <p:sp>
        <p:nvSpPr>
          <p:cNvPr id="3" name="Text 0">
            <a:extLst>
              <a:ext uri="{FF2B5EF4-FFF2-40B4-BE49-F238E27FC236}">
                <a16:creationId xmlns:a16="http://schemas.microsoft.com/office/drawing/2014/main" id="{FC0E169E-660C-FF21-9847-1E1BB50AFD8D}"/>
              </a:ext>
            </a:extLst>
          </p:cNvPr>
          <p:cNvSpPr/>
          <p:nvPr/>
        </p:nvSpPr>
        <p:spPr>
          <a:xfrm>
            <a:off x="599956" y="2616041"/>
            <a:ext cx="5840611"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Identifying Data</a:t>
            </a:r>
            <a:endParaRPr lang="en-US" sz="3350" dirty="0"/>
          </a:p>
        </p:txBody>
      </p:sp>
      <p:sp>
        <p:nvSpPr>
          <p:cNvPr id="16" name="Shape 1">
            <a:extLst>
              <a:ext uri="{FF2B5EF4-FFF2-40B4-BE49-F238E27FC236}">
                <a16:creationId xmlns:a16="http://schemas.microsoft.com/office/drawing/2014/main" id="{DE16C1D5-038E-729C-1D25-004691E7A54D}"/>
              </a:ext>
            </a:extLst>
          </p:cNvPr>
          <p:cNvSpPr/>
          <p:nvPr/>
        </p:nvSpPr>
        <p:spPr>
          <a:xfrm>
            <a:off x="826770" y="3307194"/>
            <a:ext cx="6303262" cy="4672034"/>
          </a:xfrm>
          <a:prstGeom prst="roundRect">
            <a:avLst>
              <a:gd name="adj" fmla="val 1420"/>
            </a:avLst>
          </a:prstGeom>
          <a:solidFill>
            <a:srgbClr val="EDEBE3"/>
          </a:solidFill>
          <a:ln/>
        </p:spPr>
        <p:txBody>
          <a:bodyPr/>
          <a:lstStyle/>
          <a:p>
            <a:endParaRPr lang="en-GB"/>
          </a:p>
        </p:txBody>
      </p:sp>
      <p:sp>
        <p:nvSpPr>
          <p:cNvPr id="17" name="Text 2">
            <a:extLst>
              <a:ext uri="{FF2B5EF4-FFF2-40B4-BE49-F238E27FC236}">
                <a16:creationId xmlns:a16="http://schemas.microsoft.com/office/drawing/2014/main" id="{2F144B76-93AF-E22F-9928-5EF9E12B3E16}"/>
              </a:ext>
            </a:extLst>
          </p:cNvPr>
          <p:cNvSpPr/>
          <p:nvPr/>
        </p:nvSpPr>
        <p:spPr>
          <a:xfrm>
            <a:off x="1053583" y="3534007"/>
            <a:ext cx="312932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Weather Data: </a:t>
            </a:r>
            <a:endParaRPr lang="en-US" sz="2200" dirty="0"/>
          </a:p>
        </p:txBody>
      </p:sp>
      <p:sp>
        <p:nvSpPr>
          <p:cNvPr id="18" name="Text 3">
            <a:extLst>
              <a:ext uri="{FF2B5EF4-FFF2-40B4-BE49-F238E27FC236}">
                <a16:creationId xmlns:a16="http://schemas.microsoft.com/office/drawing/2014/main" id="{E1BC8750-0C46-E98F-DC61-310F8607CF55}"/>
              </a:ext>
            </a:extLst>
          </p:cNvPr>
          <p:cNvSpPr/>
          <p:nvPr/>
        </p:nvSpPr>
        <p:spPr>
          <a:xfrm>
            <a:off x="1053583" y="3891298"/>
            <a:ext cx="5954435" cy="1451610"/>
          </a:xfrm>
          <a:prstGeom prst="rect">
            <a:avLst/>
          </a:prstGeom>
          <a:noFill/>
          <a:ln/>
        </p:spPr>
        <p:txBody>
          <a:bodyPr wrap="square" lIns="0" tIns="0" rIns="0" bIns="0" rtlCol="0" anchor="t"/>
          <a:lstStyle/>
          <a:p>
            <a:pPr marL="0" indent="0" algn="l">
              <a:lnSpc>
                <a:spcPts val="2850"/>
              </a:lnSpc>
              <a:buNone/>
            </a:pPr>
            <a:r>
              <a:rPr lang="en-GB" sz="1600" dirty="0">
                <a:solidFill>
                  <a:srgbClr val="161613"/>
                </a:solidFill>
                <a:latin typeface="Inter" pitchFamily="34" charset="0"/>
                <a:ea typeface="Inter" pitchFamily="34" charset="-122"/>
                <a:cs typeface="Inter" pitchFamily="34" charset="-120"/>
              </a:rPr>
              <a:t>Contained historical records presumably associated with weekly market cycles, including: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Date</a:t>
            </a:r>
            <a:r>
              <a:rPr lang="en-GB" sz="1600" dirty="0">
                <a:solidFill>
                  <a:srgbClr val="161613"/>
                </a:solidFill>
                <a:latin typeface="Inter" pitchFamily="34" charset="0"/>
                <a:ea typeface="Inter" pitchFamily="34" charset="-122"/>
                <a:cs typeface="Inter" pitchFamily="34" charset="-120"/>
              </a:rPr>
              <a:t>: The date of the record.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Region</a:t>
            </a:r>
            <a:r>
              <a:rPr lang="en-GB" sz="1600" dirty="0">
                <a:solidFill>
                  <a:srgbClr val="161613"/>
                </a:solidFill>
                <a:latin typeface="Inter" pitchFamily="34" charset="0"/>
                <a:ea typeface="Inter" pitchFamily="34" charset="-122"/>
                <a:cs typeface="Inter" pitchFamily="34" charset="-120"/>
              </a:rPr>
              <a:t>: The geographical economic centre.</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Temperature</a:t>
            </a:r>
            <a:r>
              <a:rPr lang="en-GB" sz="1600" dirty="0">
                <a:solidFill>
                  <a:srgbClr val="161613"/>
                </a:solidFill>
                <a:latin typeface="Inter" pitchFamily="34" charset="0"/>
                <a:ea typeface="Inter" pitchFamily="34" charset="-122"/>
                <a:cs typeface="Inter" pitchFamily="34" charset="-120"/>
              </a:rPr>
              <a:t> (K): Temperature in Kelvin.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Rainfall</a:t>
            </a:r>
            <a:r>
              <a:rPr lang="en-GB" sz="1600" dirty="0">
                <a:solidFill>
                  <a:srgbClr val="161613"/>
                </a:solidFill>
                <a:latin typeface="Inter" pitchFamily="34" charset="0"/>
                <a:ea typeface="Inter" pitchFamily="34" charset="-122"/>
                <a:cs typeface="Inter" pitchFamily="34" charset="-120"/>
              </a:rPr>
              <a:t> (mm): Precipitation in millimetres.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Humidity</a:t>
            </a:r>
            <a:r>
              <a:rPr lang="en-GB" sz="1600" dirty="0">
                <a:solidFill>
                  <a:srgbClr val="161613"/>
                </a:solidFill>
                <a:latin typeface="Inter" pitchFamily="34" charset="0"/>
                <a:ea typeface="Inter" pitchFamily="34" charset="-122"/>
                <a:cs typeface="Inter" pitchFamily="34" charset="-120"/>
              </a:rPr>
              <a:t> (%): Relative humidity percentage.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Crop Yield Impact Score</a:t>
            </a:r>
            <a:r>
              <a:rPr lang="en-GB" sz="1600" dirty="0">
                <a:solidFill>
                  <a:srgbClr val="161613"/>
                </a:solidFill>
                <a:latin typeface="Inter" pitchFamily="34" charset="0"/>
                <a:ea typeface="Inter" pitchFamily="34" charset="-122"/>
                <a:cs typeface="Inter" pitchFamily="34" charset="-120"/>
              </a:rPr>
              <a:t>: A calculated metric indicating the favourability of environmental conditions for crop yield (higher score implies better conditions). </a:t>
            </a:r>
            <a:endParaRPr lang="en-US" sz="1600" dirty="0"/>
          </a:p>
        </p:txBody>
      </p:sp>
      <p:sp>
        <p:nvSpPr>
          <p:cNvPr id="19" name="Shape 1">
            <a:extLst>
              <a:ext uri="{FF2B5EF4-FFF2-40B4-BE49-F238E27FC236}">
                <a16:creationId xmlns:a16="http://schemas.microsoft.com/office/drawing/2014/main" id="{B4EF8829-7A75-6B07-5B44-40ECC293FCE1}"/>
              </a:ext>
            </a:extLst>
          </p:cNvPr>
          <p:cNvSpPr/>
          <p:nvPr/>
        </p:nvSpPr>
        <p:spPr>
          <a:xfrm>
            <a:off x="7542014" y="3310154"/>
            <a:ext cx="6303262" cy="4669073"/>
          </a:xfrm>
          <a:prstGeom prst="roundRect">
            <a:avLst>
              <a:gd name="adj" fmla="val 1420"/>
            </a:avLst>
          </a:prstGeom>
          <a:solidFill>
            <a:srgbClr val="EDEBE3"/>
          </a:solidFill>
          <a:ln/>
        </p:spPr>
        <p:txBody>
          <a:bodyPr/>
          <a:lstStyle/>
          <a:p>
            <a:endParaRPr lang="en-GB" dirty="0"/>
          </a:p>
        </p:txBody>
      </p:sp>
      <p:sp>
        <p:nvSpPr>
          <p:cNvPr id="20" name="Text 2">
            <a:extLst>
              <a:ext uri="{FF2B5EF4-FFF2-40B4-BE49-F238E27FC236}">
                <a16:creationId xmlns:a16="http://schemas.microsoft.com/office/drawing/2014/main" id="{B49700F9-8292-3DB4-3F44-8D58F614C1A9}"/>
              </a:ext>
            </a:extLst>
          </p:cNvPr>
          <p:cNvSpPr/>
          <p:nvPr/>
        </p:nvSpPr>
        <p:spPr>
          <a:xfrm>
            <a:off x="7768827" y="3536968"/>
            <a:ext cx="3129320" cy="354330"/>
          </a:xfrm>
          <a:prstGeom prst="rect">
            <a:avLst/>
          </a:prstGeom>
          <a:noFill/>
          <a:ln/>
        </p:spPr>
        <p:txBody>
          <a:bodyPr wrap="none" lIns="0" tIns="0" rIns="0" bIns="0" rtlCol="0" anchor="t"/>
          <a:lstStyle/>
          <a:p>
            <a:pPr marL="0" indent="0" algn="l">
              <a:lnSpc>
                <a:spcPts val="2750"/>
              </a:lnSpc>
              <a:buNone/>
            </a:pPr>
            <a:r>
              <a:rPr lang="en-US" sz="2400" dirty="0">
                <a:solidFill>
                  <a:srgbClr val="161613"/>
                </a:solidFill>
                <a:latin typeface="DM Sans Medium" pitchFamily="34" charset="0"/>
                <a:ea typeface="DM Sans Medium" pitchFamily="34" charset="-122"/>
                <a:cs typeface="DM Sans Medium" pitchFamily="34" charset="-120"/>
              </a:rPr>
              <a:t>Price Data:</a:t>
            </a:r>
            <a:endParaRPr lang="en-US" sz="2200" dirty="0"/>
          </a:p>
        </p:txBody>
      </p:sp>
      <p:sp>
        <p:nvSpPr>
          <p:cNvPr id="21" name="Text 3">
            <a:extLst>
              <a:ext uri="{FF2B5EF4-FFF2-40B4-BE49-F238E27FC236}">
                <a16:creationId xmlns:a16="http://schemas.microsoft.com/office/drawing/2014/main" id="{5E1B62AA-3AFA-7AD0-FBCF-8C601EF08EAE}"/>
              </a:ext>
            </a:extLst>
          </p:cNvPr>
          <p:cNvSpPr/>
          <p:nvPr/>
        </p:nvSpPr>
        <p:spPr>
          <a:xfrm>
            <a:off x="7716427" y="3899344"/>
            <a:ext cx="5954435" cy="1451610"/>
          </a:xfrm>
          <a:prstGeom prst="rect">
            <a:avLst/>
          </a:prstGeom>
          <a:noFill/>
          <a:ln/>
        </p:spPr>
        <p:txBody>
          <a:bodyPr wrap="square" lIns="0" tIns="0" rIns="0" bIns="0" rtlCol="0" anchor="t"/>
          <a:lstStyle/>
          <a:p>
            <a:pPr marL="0" indent="0" algn="l">
              <a:lnSpc>
                <a:spcPts val="2850"/>
              </a:lnSpc>
              <a:buNone/>
            </a:pPr>
            <a:r>
              <a:rPr lang="en-GB" sz="1600" dirty="0">
                <a:solidFill>
                  <a:srgbClr val="161613"/>
                </a:solidFill>
                <a:latin typeface="Inter" pitchFamily="34" charset="0"/>
                <a:ea typeface="Inter" pitchFamily="34" charset="-122"/>
                <a:cs typeface="Inter" pitchFamily="34" charset="-120"/>
              </a:rPr>
              <a:t> Contained historical price records, including: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Date</a:t>
            </a:r>
            <a:r>
              <a:rPr lang="en-GB" sz="1600" dirty="0">
                <a:solidFill>
                  <a:srgbClr val="161613"/>
                </a:solidFill>
                <a:latin typeface="Inter" pitchFamily="34" charset="0"/>
                <a:ea typeface="Inter" pitchFamily="34" charset="-122"/>
                <a:cs typeface="Inter" pitchFamily="34" charset="-120"/>
              </a:rPr>
              <a:t>: The date corresponding to the weather record.</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Region</a:t>
            </a:r>
            <a:r>
              <a:rPr lang="en-GB" sz="1600" dirty="0">
                <a:solidFill>
                  <a:srgbClr val="161613"/>
                </a:solidFill>
                <a:latin typeface="Inter" pitchFamily="34" charset="0"/>
                <a:ea typeface="Inter" pitchFamily="34" charset="-122"/>
                <a:cs typeface="Inter" pitchFamily="34" charset="-120"/>
              </a:rPr>
              <a:t>: Matching the weather record region.</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Commodity</a:t>
            </a:r>
            <a:r>
              <a:rPr lang="en-GB" sz="1600" dirty="0">
                <a:solidFill>
                  <a:srgbClr val="161613"/>
                </a:solidFill>
                <a:latin typeface="Inter" pitchFamily="34" charset="0"/>
                <a:ea typeface="Inter" pitchFamily="34" charset="-122"/>
                <a:cs typeface="Inter" pitchFamily="34" charset="-120"/>
              </a:rPr>
              <a:t>: The specific fruit or vegetable (Mapped from 'Crop' if necessary).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Price per Unit </a:t>
            </a:r>
            <a:r>
              <a:rPr lang="en-GB" sz="1600" dirty="0">
                <a:solidFill>
                  <a:srgbClr val="161613"/>
                </a:solidFill>
                <a:latin typeface="Inter" pitchFamily="34" charset="0"/>
                <a:ea typeface="Inter" pitchFamily="34" charset="-122"/>
                <a:cs typeface="Inter" pitchFamily="34" charset="-120"/>
              </a:rPr>
              <a:t>(Silver Drachma/kg): The target variable for prediction. </a:t>
            </a:r>
          </a:p>
          <a:p>
            <a:pPr marL="742950" lvl="1" indent="-285750">
              <a:lnSpc>
                <a:spcPts val="2850"/>
              </a:lnSpc>
              <a:buFont typeface="Arial" panose="020B0604020202020204" pitchFamily="34" charset="0"/>
              <a:buChar char="•"/>
            </a:pPr>
            <a:r>
              <a:rPr lang="en-GB" sz="1600" b="1" dirty="0">
                <a:solidFill>
                  <a:srgbClr val="161613"/>
                </a:solidFill>
                <a:latin typeface="Inter" pitchFamily="34" charset="0"/>
                <a:ea typeface="Inter" pitchFamily="34" charset="-122"/>
                <a:cs typeface="Inter" pitchFamily="34" charset="-120"/>
              </a:rPr>
              <a:t>Type</a:t>
            </a:r>
            <a:r>
              <a:rPr lang="en-GB" sz="1600" dirty="0">
                <a:solidFill>
                  <a:srgbClr val="161613"/>
                </a:solidFill>
                <a:latin typeface="Inter" pitchFamily="34" charset="0"/>
                <a:ea typeface="Inter" pitchFamily="34" charset="-122"/>
                <a:cs typeface="Inter" pitchFamily="34" charset="-120"/>
              </a:rPr>
              <a:t>: Classification as 'Fruit' or 'Vegetable'. </a:t>
            </a:r>
            <a:endParaRPr lang="en-US" sz="1600" dirty="0"/>
          </a:p>
        </p:txBody>
      </p:sp>
    </p:spTree>
    <p:extLst>
      <p:ext uri="{BB962C8B-B14F-4D97-AF65-F5344CB8AC3E}">
        <p14:creationId xmlns:p14="http://schemas.microsoft.com/office/powerpoint/2010/main" val="722578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6E918-FE28-D256-9692-FBFA907B1144}"/>
            </a:ext>
          </a:extLst>
        </p:cNvPr>
        <p:cNvGrpSpPr/>
        <p:nvPr/>
      </p:nvGrpSpPr>
      <p:grpSpPr>
        <a:xfrm>
          <a:off x="0" y="0"/>
          <a:ext cx="0" cy="0"/>
          <a:chOff x="0" y="0"/>
          <a:chExt cx="0" cy="0"/>
        </a:xfrm>
      </p:grpSpPr>
      <p:sp>
        <p:nvSpPr>
          <p:cNvPr id="86" name="Shape 1">
            <a:extLst>
              <a:ext uri="{FF2B5EF4-FFF2-40B4-BE49-F238E27FC236}">
                <a16:creationId xmlns:a16="http://schemas.microsoft.com/office/drawing/2014/main" id="{5CD7A194-0EC4-E07A-EE53-44FE042BB45D}"/>
              </a:ext>
            </a:extLst>
          </p:cNvPr>
          <p:cNvSpPr/>
          <p:nvPr/>
        </p:nvSpPr>
        <p:spPr>
          <a:xfrm>
            <a:off x="8273848" y="3495570"/>
            <a:ext cx="45719" cy="2805487"/>
          </a:xfrm>
          <a:prstGeom prst="roundRect">
            <a:avLst>
              <a:gd name="adj" fmla="val 128397"/>
            </a:avLst>
          </a:prstGeom>
          <a:solidFill>
            <a:srgbClr val="D3D1C9"/>
          </a:solidFill>
          <a:ln/>
        </p:spPr>
        <p:txBody>
          <a:bodyPr/>
          <a:lstStyle/>
          <a:p>
            <a:endParaRPr lang="en-GB"/>
          </a:p>
        </p:txBody>
      </p:sp>
      <p:pic>
        <p:nvPicPr>
          <p:cNvPr id="2" name="Image 0" descr="Electric wave graphic">
            <a:extLst>
              <a:ext uri="{FF2B5EF4-FFF2-40B4-BE49-F238E27FC236}">
                <a16:creationId xmlns:a16="http://schemas.microsoft.com/office/drawing/2014/main" id="{93362AE9-2C76-B056-33E5-1467CC80CBCA}"/>
              </a:ext>
            </a:extLst>
          </p:cNvPr>
          <p:cNvPicPr>
            <a:picLocks noChangeAspect="1"/>
          </p:cNvPicPr>
          <p:nvPr/>
        </p:nvPicPr>
        <p:blipFill>
          <a:blip r:embed="rId3"/>
          <a:srcRect/>
          <a:stretch/>
        </p:blipFill>
        <p:spPr>
          <a:xfrm>
            <a:off x="0" y="0"/>
            <a:ext cx="14630400" cy="2143006"/>
          </a:xfrm>
          <a:prstGeom prst="rect">
            <a:avLst/>
          </a:prstGeom>
        </p:spPr>
      </p:pic>
      <p:sp>
        <p:nvSpPr>
          <p:cNvPr id="3" name="Text 0">
            <a:extLst>
              <a:ext uri="{FF2B5EF4-FFF2-40B4-BE49-F238E27FC236}">
                <a16:creationId xmlns:a16="http://schemas.microsoft.com/office/drawing/2014/main" id="{CD9D4F72-C645-4215-4C52-9DD519D673AC}"/>
              </a:ext>
            </a:extLst>
          </p:cNvPr>
          <p:cNvSpPr/>
          <p:nvPr/>
        </p:nvSpPr>
        <p:spPr>
          <a:xfrm>
            <a:off x="456333" y="2465285"/>
            <a:ext cx="6946356"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Data pre-processing and cleaning</a:t>
            </a:r>
            <a:endParaRPr lang="en-US" sz="3350" dirty="0"/>
          </a:p>
        </p:txBody>
      </p:sp>
      <p:sp>
        <p:nvSpPr>
          <p:cNvPr id="64" name="Shape 1">
            <a:extLst>
              <a:ext uri="{FF2B5EF4-FFF2-40B4-BE49-F238E27FC236}">
                <a16:creationId xmlns:a16="http://schemas.microsoft.com/office/drawing/2014/main" id="{2EE2D087-97D9-AE5E-8455-916D1B56E92F}"/>
              </a:ext>
            </a:extLst>
          </p:cNvPr>
          <p:cNvSpPr/>
          <p:nvPr/>
        </p:nvSpPr>
        <p:spPr>
          <a:xfrm>
            <a:off x="1490922" y="3317938"/>
            <a:ext cx="45719" cy="4574876"/>
          </a:xfrm>
          <a:prstGeom prst="roundRect">
            <a:avLst>
              <a:gd name="adj" fmla="val 128397"/>
            </a:avLst>
          </a:prstGeom>
          <a:solidFill>
            <a:srgbClr val="D3D1C9"/>
          </a:solidFill>
          <a:ln/>
        </p:spPr>
        <p:txBody>
          <a:bodyPr/>
          <a:lstStyle/>
          <a:p>
            <a:endParaRPr lang="en-GB"/>
          </a:p>
        </p:txBody>
      </p:sp>
      <p:sp>
        <p:nvSpPr>
          <p:cNvPr id="65" name="Shape 2">
            <a:extLst>
              <a:ext uri="{FF2B5EF4-FFF2-40B4-BE49-F238E27FC236}">
                <a16:creationId xmlns:a16="http://schemas.microsoft.com/office/drawing/2014/main" id="{C5904FF4-4783-F2EC-FDDC-F08AECE3EC64}"/>
              </a:ext>
            </a:extLst>
          </p:cNvPr>
          <p:cNvSpPr/>
          <p:nvPr/>
        </p:nvSpPr>
        <p:spPr>
          <a:xfrm>
            <a:off x="1688150" y="3526534"/>
            <a:ext cx="586978" cy="22860"/>
          </a:xfrm>
          <a:prstGeom prst="roundRect">
            <a:avLst>
              <a:gd name="adj" fmla="val 128397"/>
            </a:avLst>
          </a:prstGeom>
          <a:solidFill>
            <a:srgbClr val="D3D1C9"/>
          </a:solidFill>
          <a:ln/>
        </p:spPr>
        <p:txBody>
          <a:bodyPr/>
          <a:lstStyle/>
          <a:p>
            <a:endParaRPr lang="en-GB"/>
          </a:p>
        </p:txBody>
      </p:sp>
      <p:sp>
        <p:nvSpPr>
          <p:cNvPr id="66" name="Shape 3">
            <a:extLst>
              <a:ext uri="{FF2B5EF4-FFF2-40B4-BE49-F238E27FC236}">
                <a16:creationId xmlns:a16="http://schemas.microsoft.com/office/drawing/2014/main" id="{82C6F422-6C46-6481-707F-5B8210D4B1B1}"/>
              </a:ext>
            </a:extLst>
          </p:cNvPr>
          <p:cNvSpPr/>
          <p:nvPr/>
        </p:nvSpPr>
        <p:spPr>
          <a:xfrm>
            <a:off x="1270836" y="3317937"/>
            <a:ext cx="440174" cy="440174"/>
          </a:xfrm>
          <a:prstGeom prst="roundRect">
            <a:avLst>
              <a:gd name="adj" fmla="val 6668"/>
            </a:avLst>
          </a:prstGeom>
          <a:solidFill>
            <a:srgbClr val="EDEBE3"/>
          </a:solidFill>
          <a:ln/>
        </p:spPr>
        <p:txBody>
          <a:bodyPr/>
          <a:lstStyle/>
          <a:p>
            <a:endParaRPr lang="en-GB"/>
          </a:p>
        </p:txBody>
      </p:sp>
      <p:pic>
        <p:nvPicPr>
          <p:cNvPr id="67" name="Image 1" descr="preencoded.png">
            <a:extLst>
              <a:ext uri="{FF2B5EF4-FFF2-40B4-BE49-F238E27FC236}">
                <a16:creationId xmlns:a16="http://schemas.microsoft.com/office/drawing/2014/main" id="{C43852BA-3A7F-4A75-116E-32DF4B988774}"/>
              </a:ext>
            </a:extLst>
          </p:cNvPr>
          <p:cNvPicPr>
            <a:picLocks noChangeAspect="1"/>
          </p:cNvPicPr>
          <p:nvPr/>
        </p:nvPicPr>
        <p:blipFill>
          <a:blip r:embed="rId4"/>
          <a:stretch>
            <a:fillRect/>
          </a:stretch>
        </p:blipFill>
        <p:spPr>
          <a:xfrm>
            <a:off x="1344119" y="3354548"/>
            <a:ext cx="293489" cy="366832"/>
          </a:xfrm>
          <a:prstGeom prst="rect">
            <a:avLst/>
          </a:prstGeom>
        </p:spPr>
      </p:pic>
      <p:sp>
        <p:nvSpPr>
          <p:cNvPr id="68" name="Text 4">
            <a:extLst>
              <a:ext uri="{FF2B5EF4-FFF2-40B4-BE49-F238E27FC236}">
                <a16:creationId xmlns:a16="http://schemas.microsoft.com/office/drawing/2014/main" id="{DD4CE1D8-6F95-90B0-DFE5-CB3F3B5FA3CB}"/>
              </a:ext>
            </a:extLst>
          </p:cNvPr>
          <p:cNvSpPr/>
          <p:nvPr/>
        </p:nvSpPr>
        <p:spPr>
          <a:xfrm>
            <a:off x="2469379" y="3385088"/>
            <a:ext cx="4525566"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Loading data</a:t>
            </a:r>
            <a:endParaRPr lang="en-US" sz="1900" dirty="0"/>
          </a:p>
        </p:txBody>
      </p:sp>
      <p:sp>
        <p:nvSpPr>
          <p:cNvPr id="70" name="Shape 6">
            <a:extLst>
              <a:ext uri="{FF2B5EF4-FFF2-40B4-BE49-F238E27FC236}">
                <a16:creationId xmlns:a16="http://schemas.microsoft.com/office/drawing/2014/main" id="{25CE6E42-2506-54A2-964C-4C49ECE411D0}"/>
              </a:ext>
            </a:extLst>
          </p:cNvPr>
          <p:cNvSpPr/>
          <p:nvPr/>
        </p:nvSpPr>
        <p:spPr>
          <a:xfrm>
            <a:off x="1706582" y="4875343"/>
            <a:ext cx="586978" cy="22860"/>
          </a:xfrm>
          <a:prstGeom prst="roundRect">
            <a:avLst>
              <a:gd name="adj" fmla="val 128397"/>
            </a:avLst>
          </a:prstGeom>
          <a:solidFill>
            <a:srgbClr val="D3D1C9"/>
          </a:solidFill>
          <a:ln/>
        </p:spPr>
        <p:txBody>
          <a:bodyPr/>
          <a:lstStyle/>
          <a:p>
            <a:endParaRPr lang="en-GB"/>
          </a:p>
        </p:txBody>
      </p:sp>
      <p:sp>
        <p:nvSpPr>
          <p:cNvPr id="71" name="Shape 7">
            <a:extLst>
              <a:ext uri="{FF2B5EF4-FFF2-40B4-BE49-F238E27FC236}">
                <a16:creationId xmlns:a16="http://schemas.microsoft.com/office/drawing/2014/main" id="{1FE36C58-5C75-B655-60BC-E836D44BC666}"/>
              </a:ext>
            </a:extLst>
          </p:cNvPr>
          <p:cNvSpPr/>
          <p:nvPr/>
        </p:nvSpPr>
        <p:spPr>
          <a:xfrm>
            <a:off x="1289268" y="4666746"/>
            <a:ext cx="440174" cy="440174"/>
          </a:xfrm>
          <a:prstGeom prst="roundRect">
            <a:avLst>
              <a:gd name="adj" fmla="val 6668"/>
            </a:avLst>
          </a:prstGeom>
          <a:solidFill>
            <a:srgbClr val="EDEBE3"/>
          </a:solidFill>
          <a:ln/>
        </p:spPr>
        <p:txBody>
          <a:bodyPr/>
          <a:lstStyle/>
          <a:p>
            <a:endParaRPr lang="en-GB"/>
          </a:p>
        </p:txBody>
      </p:sp>
      <p:pic>
        <p:nvPicPr>
          <p:cNvPr id="72" name="Image 2" descr="preencoded.png">
            <a:extLst>
              <a:ext uri="{FF2B5EF4-FFF2-40B4-BE49-F238E27FC236}">
                <a16:creationId xmlns:a16="http://schemas.microsoft.com/office/drawing/2014/main" id="{90D415C7-36E8-A983-EBF3-136A66140C84}"/>
              </a:ext>
            </a:extLst>
          </p:cNvPr>
          <p:cNvPicPr>
            <a:picLocks noChangeAspect="1"/>
          </p:cNvPicPr>
          <p:nvPr/>
        </p:nvPicPr>
        <p:blipFill>
          <a:blip r:embed="rId5"/>
          <a:stretch>
            <a:fillRect/>
          </a:stretch>
        </p:blipFill>
        <p:spPr>
          <a:xfrm>
            <a:off x="1362551" y="4703357"/>
            <a:ext cx="293489" cy="366832"/>
          </a:xfrm>
          <a:prstGeom prst="rect">
            <a:avLst/>
          </a:prstGeom>
        </p:spPr>
      </p:pic>
      <p:sp>
        <p:nvSpPr>
          <p:cNvPr id="73" name="Text 8">
            <a:extLst>
              <a:ext uri="{FF2B5EF4-FFF2-40B4-BE49-F238E27FC236}">
                <a16:creationId xmlns:a16="http://schemas.microsoft.com/office/drawing/2014/main" id="{261600B5-9E51-435A-6F5D-7BF330812134}"/>
              </a:ext>
            </a:extLst>
          </p:cNvPr>
          <p:cNvSpPr/>
          <p:nvPr/>
        </p:nvSpPr>
        <p:spPr>
          <a:xfrm>
            <a:off x="2487811" y="4733897"/>
            <a:ext cx="4827389"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Column Name Cleaning</a:t>
            </a:r>
            <a:endParaRPr lang="en-US" sz="1900" dirty="0"/>
          </a:p>
        </p:txBody>
      </p:sp>
      <p:sp>
        <p:nvSpPr>
          <p:cNvPr id="75" name="Shape 10">
            <a:extLst>
              <a:ext uri="{FF2B5EF4-FFF2-40B4-BE49-F238E27FC236}">
                <a16:creationId xmlns:a16="http://schemas.microsoft.com/office/drawing/2014/main" id="{776C6551-01CF-5F37-9391-E3552E6FB9BD}"/>
              </a:ext>
            </a:extLst>
          </p:cNvPr>
          <p:cNvSpPr/>
          <p:nvPr/>
        </p:nvSpPr>
        <p:spPr>
          <a:xfrm>
            <a:off x="1688150" y="6278197"/>
            <a:ext cx="586978" cy="22860"/>
          </a:xfrm>
          <a:prstGeom prst="roundRect">
            <a:avLst>
              <a:gd name="adj" fmla="val 128397"/>
            </a:avLst>
          </a:prstGeom>
          <a:solidFill>
            <a:srgbClr val="D3D1C9"/>
          </a:solidFill>
          <a:ln/>
        </p:spPr>
        <p:txBody>
          <a:bodyPr/>
          <a:lstStyle/>
          <a:p>
            <a:endParaRPr lang="en-GB"/>
          </a:p>
        </p:txBody>
      </p:sp>
      <p:sp>
        <p:nvSpPr>
          <p:cNvPr id="76" name="Shape 11">
            <a:extLst>
              <a:ext uri="{FF2B5EF4-FFF2-40B4-BE49-F238E27FC236}">
                <a16:creationId xmlns:a16="http://schemas.microsoft.com/office/drawing/2014/main" id="{EE3FB56F-F3CA-902A-124A-9F9368BF70A3}"/>
              </a:ext>
            </a:extLst>
          </p:cNvPr>
          <p:cNvSpPr/>
          <p:nvPr/>
        </p:nvSpPr>
        <p:spPr>
          <a:xfrm>
            <a:off x="1270836" y="6069600"/>
            <a:ext cx="440174" cy="440174"/>
          </a:xfrm>
          <a:prstGeom prst="roundRect">
            <a:avLst>
              <a:gd name="adj" fmla="val 6668"/>
            </a:avLst>
          </a:prstGeom>
          <a:solidFill>
            <a:srgbClr val="EDEBE3"/>
          </a:solidFill>
          <a:ln/>
        </p:spPr>
        <p:txBody>
          <a:bodyPr/>
          <a:lstStyle/>
          <a:p>
            <a:endParaRPr lang="en-GB"/>
          </a:p>
        </p:txBody>
      </p:sp>
      <p:pic>
        <p:nvPicPr>
          <p:cNvPr id="77" name="Image 3" descr="preencoded.png">
            <a:extLst>
              <a:ext uri="{FF2B5EF4-FFF2-40B4-BE49-F238E27FC236}">
                <a16:creationId xmlns:a16="http://schemas.microsoft.com/office/drawing/2014/main" id="{F7FE6099-388E-3FEE-1032-2FF33D50C2A5}"/>
              </a:ext>
            </a:extLst>
          </p:cNvPr>
          <p:cNvPicPr>
            <a:picLocks noChangeAspect="1"/>
          </p:cNvPicPr>
          <p:nvPr/>
        </p:nvPicPr>
        <p:blipFill>
          <a:blip r:embed="rId6"/>
          <a:stretch>
            <a:fillRect/>
          </a:stretch>
        </p:blipFill>
        <p:spPr>
          <a:xfrm>
            <a:off x="1344119" y="6106212"/>
            <a:ext cx="293489" cy="366832"/>
          </a:xfrm>
          <a:prstGeom prst="rect">
            <a:avLst/>
          </a:prstGeom>
        </p:spPr>
      </p:pic>
      <p:sp>
        <p:nvSpPr>
          <p:cNvPr id="78" name="Text 12">
            <a:extLst>
              <a:ext uri="{FF2B5EF4-FFF2-40B4-BE49-F238E27FC236}">
                <a16:creationId xmlns:a16="http://schemas.microsoft.com/office/drawing/2014/main" id="{F5122B2E-410A-6FCD-729B-0D5AA70AB61B}"/>
              </a:ext>
            </a:extLst>
          </p:cNvPr>
          <p:cNvSpPr/>
          <p:nvPr/>
        </p:nvSpPr>
        <p:spPr>
          <a:xfrm>
            <a:off x="2469379" y="6136751"/>
            <a:ext cx="2978944"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Data Type Conversion</a:t>
            </a:r>
            <a:endParaRPr lang="en-US" sz="1900" dirty="0"/>
          </a:p>
        </p:txBody>
      </p:sp>
      <p:sp>
        <p:nvSpPr>
          <p:cNvPr id="80" name="Shape 14">
            <a:extLst>
              <a:ext uri="{FF2B5EF4-FFF2-40B4-BE49-F238E27FC236}">
                <a16:creationId xmlns:a16="http://schemas.microsoft.com/office/drawing/2014/main" id="{088D130D-EC65-0CF6-1C6E-32E05E342C20}"/>
              </a:ext>
            </a:extLst>
          </p:cNvPr>
          <p:cNvSpPr/>
          <p:nvPr/>
        </p:nvSpPr>
        <p:spPr>
          <a:xfrm>
            <a:off x="1745210" y="7681051"/>
            <a:ext cx="603201" cy="22860"/>
          </a:xfrm>
          <a:prstGeom prst="roundRect">
            <a:avLst>
              <a:gd name="adj" fmla="val 128397"/>
            </a:avLst>
          </a:prstGeom>
          <a:solidFill>
            <a:srgbClr val="D3D1C9"/>
          </a:solidFill>
          <a:ln/>
        </p:spPr>
        <p:txBody>
          <a:bodyPr/>
          <a:lstStyle/>
          <a:p>
            <a:endParaRPr lang="en-GB"/>
          </a:p>
        </p:txBody>
      </p:sp>
      <p:sp>
        <p:nvSpPr>
          <p:cNvPr id="81" name="Shape 15">
            <a:extLst>
              <a:ext uri="{FF2B5EF4-FFF2-40B4-BE49-F238E27FC236}">
                <a16:creationId xmlns:a16="http://schemas.microsoft.com/office/drawing/2014/main" id="{D01F95B0-243D-9A5D-70F9-D8ECDAAE035E}"/>
              </a:ext>
            </a:extLst>
          </p:cNvPr>
          <p:cNvSpPr/>
          <p:nvPr/>
        </p:nvSpPr>
        <p:spPr>
          <a:xfrm>
            <a:off x="1327896" y="7472453"/>
            <a:ext cx="452339" cy="440174"/>
          </a:xfrm>
          <a:prstGeom prst="roundRect">
            <a:avLst>
              <a:gd name="adj" fmla="val 6668"/>
            </a:avLst>
          </a:prstGeom>
          <a:solidFill>
            <a:srgbClr val="EDEBE3"/>
          </a:solidFill>
          <a:ln/>
        </p:spPr>
        <p:txBody>
          <a:bodyPr/>
          <a:lstStyle/>
          <a:p>
            <a:endParaRPr lang="en-GB"/>
          </a:p>
        </p:txBody>
      </p:sp>
      <p:pic>
        <p:nvPicPr>
          <p:cNvPr id="82" name="Image 4" descr="preencoded.png">
            <a:extLst>
              <a:ext uri="{FF2B5EF4-FFF2-40B4-BE49-F238E27FC236}">
                <a16:creationId xmlns:a16="http://schemas.microsoft.com/office/drawing/2014/main" id="{B7E1578A-5315-B182-679C-CAED1BD78ACF}"/>
              </a:ext>
            </a:extLst>
          </p:cNvPr>
          <p:cNvPicPr>
            <a:picLocks noChangeAspect="1"/>
          </p:cNvPicPr>
          <p:nvPr/>
        </p:nvPicPr>
        <p:blipFill>
          <a:blip r:embed="rId7"/>
          <a:stretch>
            <a:fillRect/>
          </a:stretch>
        </p:blipFill>
        <p:spPr>
          <a:xfrm>
            <a:off x="1401180" y="7509065"/>
            <a:ext cx="301600" cy="366832"/>
          </a:xfrm>
          <a:prstGeom prst="rect">
            <a:avLst/>
          </a:prstGeom>
        </p:spPr>
      </p:pic>
      <p:sp>
        <p:nvSpPr>
          <p:cNvPr id="83" name="Text 16">
            <a:extLst>
              <a:ext uri="{FF2B5EF4-FFF2-40B4-BE49-F238E27FC236}">
                <a16:creationId xmlns:a16="http://schemas.microsoft.com/office/drawing/2014/main" id="{2A4FE064-9CFA-EDB2-53C1-6AC8D414BD02}"/>
              </a:ext>
            </a:extLst>
          </p:cNvPr>
          <p:cNvSpPr/>
          <p:nvPr/>
        </p:nvSpPr>
        <p:spPr>
          <a:xfrm>
            <a:off x="2519803" y="7538275"/>
            <a:ext cx="2766159"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Duplicate Handling</a:t>
            </a:r>
            <a:endParaRPr lang="en-US" sz="1900" dirty="0"/>
          </a:p>
        </p:txBody>
      </p:sp>
      <p:sp>
        <p:nvSpPr>
          <p:cNvPr id="4" name="Shape 6">
            <a:extLst>
              <a:ext uri="{FF2B5EF4-FFF2-40B4-BE49-F238E27FC236}">
                <a16:creationId xmlns:a16="http://schemas.microsoft.com/office/drawing/2014/main" id="{4BCB1692-1EA3-9752-1E74-7C2DF2E6298E}"/>
              </a:ext>
            </a:extLst>
          </p:cNvPr>
          <p:cNvSpPr/>
          <p:nvPr/>
        </p:nvSpPr>
        <p:spPr>
          <a:xfrm>
            <a:off x="8490883" y="3612200"/>
            <a:ext cx="586978" cy="22860"/>
          </a:xfrm>
          <a:prstGeom prst="roundRect">
            <a:avLst>
              <a:gd name="adj" fmla="val 128397"/>
            </a:avLst>
          </a:prstGeom>
          <a:solidFill>
            <a:srgbClr val="D3D1C9"/>
          </a:solidFill>
          <a:ln/>
        </p:spPr>
        <p:txBody>
          <a:bodyPr/>
          <a:lstStyle/>
          <a:p>
            <a:endParaRPr lang="en-GB"/>
          </a:p>
        </p:txBody>
      </p:sp>
      <p:sp>
        <p:nvSpPr>
          <p:cNvPr id="5" name="Shape 7">
            <a:extLst>
              <a:ext uri="{FF2B5EF4-FFF2-40B4-BE49-F238E27FC236}">
                <a16:creationId xmlns:a16="http://schemas.microsoft.com/office/drawing/2014/main" id="{22B7B95A-A116-B2EC-EE0D-DE2F225408D5}"/>
              </a:ext>
            </a:extLst>
          </p:cNvPr>
          <p:cNvSpPr/>
          <p:nvPr/>
        </p:nvSpPr>
        <p:spPr>
          <a:xfrm>
            <a:off x="8073569" y="3403603"/>
            <a:ext cx="440174" cy="440174"/>
          </a:xfrm>
          <a:prstGeom prst="roundRect">
            <a:avLst>
              <a:gd name="adj" fmla="val 6668"/>
            </a:avLst>
          </a:prstGeom>
          <a:solidFill>
            <a:srgbClr val="EDEBE3"/>
          </a:solidFill>
          <a:ln/>
        </p:spPr>
        <p:txBody>
          <a:bodyPr/>
          <a:lstStyle/>
          <a:p>
            <a:endParaRPr lang="en-GB"/>
          </a:p>
        </p:txBody>
      </p:sp>
      <p:sp>
        <p:nvSpPr>
          <p:cNvPr id="7" name="Text 8">
            <a:extLst>
              <a:ext uri="{FF2B5EF4-FFF2-40B4-BE49-F238E27FC236}">
                <a16:creationId xmlns:a16="http://schemas.microsoft.com/office/drawing/2014/main" id="{F8165737-3850-3F6E-6886-C67D61468984}"/>
              </a:ext>
            </a:extLst>
          </p:cNvPr>
          <p:cNvSpPr/>
          <p:nvPr/>
        </p:nvSpPr>
        <p:spPr>
          <a:xfrm>
            <a:off x="9272112" y="3470754"/>
            <a:ext cx="4827389"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Missing Value Check</a:t>
            </a:r>
            <a:endParaRPr lang="en-US" sz="1900" dirty="0"/>
          </a:p>
        </p:txBody>
      </p:sp>
      <p:sp>
        <p:nvSpPr>
          <p:cNvPr id="9" name="Shape 2">
            <a:extLst>
              <a:ext uri="{FF2B5EF4-FFF2-40B4-BE49-F238E27FC236}">
                <a16:creationId xmlns:a16="http://schemas.microsoft.com/office/drawing/2014/main" id="{15FF2F38-720F-7CA1-4109-DD17852414B6}"/>
              </a:ext>
            </a:extLst>
          </p:cNvPr>
          <p:cNvSpPr/>
          <p:nvPr/>
        </p:nvSpPr>
        <p:spPr>
          <a:xfrm>
            <a:off x="8490883" y="4844803"/>
            <a:ext cx="586978" cy="22860"/>
          </a:xfrm>
          <a:prstGeom prst="roundRect">
            <a:avLst>
              <a:gd name="adj" fmla="val 128397"/>
            </a:avLst>
          </a:prstGeom>
          <a:solidFill>
            <a:srgbClr val="D3D1C9"/>
          </a:solidFill>
          <a:ln/>
        </p:spPr>
        <p:txBody>
          <a:bodyPr/>
          <a:lstStyle/>
          <a:p>
            <a:endParaRPr lang="en-GB"/>
          </a:p>
        </p:txBody>
      </p:sp>
      <p:sp>
        <p:nvSpPr>
          <p:cNvPr id="10" name="Shape 3">
            <a:extLst>
              <a:ext uri="{FF2B5EF4-FFF2-40B4-BE49-F238E27FC236}">
                <a16:creationId xmlns:a16="http://schemas.microsoft.com/office/drawing/2014/main" id="{2A182061-52D8-30E4-F888-388A497AC567}"/>
              </a:ext>
            </a:extLst>
          </p:cNvPr>
          <p:cNvSpPr/>
          <p:nvPr/>
        </p:nvSpPr>
        <p:spPr>
          <a:xfrm>
            <a:off x="8073569" y="4636206"/>
            <a:ext cx="440174" cy="440174"/>
          </a:xfrm>
          <a:prstGeom prst="roundRect">
            <a:avLst>
              <a:gd name="adj" fmla="val 6668"/>
            </a:avLst>
          </a:prstGeom>
          <a:solidFill>
            <a:srgbClr val="EDEBE3"/>
          </a:solidFill>
          <a:ln/>
        </p:spPr>
        <p:txBody>
          <a:bodyPr/>
          <a:lstStyle/>
          <a:p>
            <a:endParaRPr lang="en-GB"/>
          </a:p>
        </p:txBody>
      </p:sp>
      <p:pic>
        <p:nvPicPr>
          <p:cNvPr id="11" name="Image 1" descr="preencoded.png">
            <a:extLst>
              <a:ext uri="{FF2B5EF4-FFF2-40B4-BE49-F238E27FC236}">
                <a16:creationId xmlns:a16="http://schemas.microsoft.com/office/drawing/2014/main" id="{CB1EB6A0-CE89-4C2C-EB2C-8F038BB8D1E1}"/>
              </a:ext>
            </a:extLst>
          </p:cNvPr>
          <p:cNvPicPr>
            <a:picLocks noChangeAspect="1"/>
          </p:cNvPicPr>
          <p:nvPr/>
        </p:nvPicPr>
        <p:blipFill>
          <a:blip r:embed="rId4"/>
          <a:stretch>
            <a:fillRect/>
          </a:stretch>
        </p:blipFill>
        <p:spPr>
          <a:xfrm>
            <a:off x="8127103" y="3440154"/>
            <a:ext cx="293489" cy="366832"/>
          </a:xfrm>
          <a:prstGeom prst="rect">
            <a:avLst/>
          </a:prstGeom>
        </p:spPr>
      </p:pic>
      <p:sp>
        <p:nvSpPr>
          <p:cNvPr id="12" name="Text 4">
            <a:extLst>
              <a:ext uri="{FF2B5EF4-FFF2-40B4-BE49-F238E27FC236}">
                <a16:creationId xmlns:a16="http://schemas.microsoft.com/office/drawing/2014/main" id="{A0C27F73-EBAD-971A-43CE-B47D7103DA5E}"/>
              </a:ext>
            </a:extLst>
          </p:cNvPr>
          <p:cNvSpPr/>
          <p:nvPr/>
        </p:nvSpPr>
        <p:spPr>
          <a:xfrm>
            <a:off x="9272112" y="4703357"/>
            <a:ext cx="4525566"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Merging</a:t>
            </a:r>
            <a:endParaRPr lang="en-US" sz="1900" dirty="0"/>
          </a:p>
        </p:txBody>
      </p:sp>
      <p:sp>
        <p:nvSpPr>
          <p:cNvPr id="15" name="Shape 10">
            <a:extLst>
              <a:ext uri="{FF2B5EF4-FFF2-40B4-BE49-F238E27FC236}">
                <a16:creationId xmlns:a16="http://schemas.microsoft.com/office/drawing/2014/main" id="{AAE2978C-0AA6-1B47-1CF9-0AA0341605F1}"/>
              </a:ext>
            </a:extLst>
          </p:cNvPr>
          <p:cNvSpPr/>
          <p:nvPr/>
        </p:nvSpPr>
        <p:spPr>
          <a:xfrm>
            <a:off x="8500369" y="6247658"/>
            <a:ext cx="586978" cy="22860"/>
          </a:xfrm>
          <a:prstGeom prst="roundRect">
            <a:avLst>
              <a:gd name="adj" fmla="val 128397"/>
            </a:avLst>
          </a:prstGeom>
          <a:solidFill>
            <a:srgbClr val="D3D1C9"/>
          </a:solidFill>
          <a:ln/>
        </p:spPr>
        <p:txBody>
          <a:bodyPr/>
          <a:lstStyle/>
          <a:p>
            <a:endParaRPr lang="en-GB"/>
          </a:p>
        </p:txBody>
      </p:sp>
      <p:sp>
        <p:nvSpPr>
          <p:cNvPr id="16" name="Shape 11">
            <a:extLst>
              <a:ext uri="{FF2B5EF4-FFF2-40B4-BE49-F238E27FC236}">
                <a16:creationId xmlns:a16="http://schemas.microsoft.com/office/drawing/2014/main" id="{348C8F84-EA4F-4D86-06C2-0F3AE4A2BD73}"/>
              </a:ext>
            </a:extLst>
          </p:cNvPr>
          <p:cNvSpPr/>
          <p:nvPr/>
        </p:nvSpPr>
        <p:spPr>
          <a:xfrm>
            <a:off x="8083055" y="6039061"/>
            <a:ext cx="440174" cy="440174"/>
          </a:xfrm>
          <a:prstGeom prst="roundRect">
            <a:avLst>
              <a:gd name="adj" fmla="val 6668"/>
            </a:avLst>
          </a:prstGeom>
          <a:solidFill>
            <a:srgbClr val="EDEBE3"/>
          </a:solidFill>
          <a:ln/>
        </p:spPr>
        <p:txBody>
          <a:bodyPr/>
          <a:lstStyle/>
          <a:p>
            <a:endParaRPr lang="en-GB"/>
          </a:p>
        </p:txBody>
      </p:sp>
      <p:pic>
        <p:nvPicPr>
          <p:cNvPr id="17" name="Image 3" descr="preencoded.png">
            <a:extLst>
              <a:ext uri="{FF2B5EF4-FFF2-40B4-BE49-F238E27FC236}">
                <a16:creationId xmlns:a16="http://schemas.microsoft.com/office/drawing/2014/main" id="{33552F45-0DB5-249C-9716-17AA3455CC17}"/>
              </a:ext>
            </a:extLst>
          </p:cNvPr>
          <p:cNvPicPr>
            <a:picLocks noChangeAspect="1"/>
          </p:cNvPicPr>
          <p:nvPr/>
        </p:nvPicPr>
        <p:blipFill>
          <a:blip r:embed="rId6"/>
          <a:stretch>
            <a:fillRect/>
          </a:stretch>
        </p:blipFill>
        <p:spPr>
          <a:xfrm>
            <a:off x="8156338" y="6075673"/>
            <a:ext cx="293489" cy="366832"/>
          </a:xfrm>
          <a:prstGeom prst="rect">
            <a:avLst/>
          </a:prstGeom>
        </p:spPr>
      </p:pic>
      <p:sp>
        <p:nvSpPr>
          <p:cNvPr id="18" name="Text 12">
            <a:extLst>
              <a:ext uri="{FF2B5EF4-FFF2-40B4-BE49-F238E27FC236}">
                <a16:creationId xmlns:a16="http://schemas.microsoft.com/office/drawing/2014/main" id="{11F26BC0-06F0-14CF-3BC3-823A11CE2A89}"/>
              </a:ext>
            </a:extLst>
          </p:cNvPr>
          <p:cNvSpPr/>
          <p:nvPr/>
        </p:nvSpPr>
        <p:spPr>
          <a:xfrm>
            <a:off x="9281598" y="6106212"/>
            <a:ext cx="2978944" cy="305633"/>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Sorting</a:t>
            </a:r>
            <a:endParaRPr lang="en-US" sz="1900" dirty="0"/>
          </a:p>
        </p:txBody>
      </p:sp>
      <p:pic>
        <p:nvPicPr>
          <p:cNvPr id="6" name="Image 2" descr="preencoded.png">
            <a:extLst>
              <a:ext uri="{FF2B5EF4-FFF2-40B4-BE49-F238E27FC236}">
                <a16:creationId xmlns:a16="http://schemas.microsoft.com/office/drawing/2014/main" id="{85C60B86-D16A-1692-98F7-9DEC3EF79700}"/>
              </a:ext>
            </a:extLst>
          </p:cNvPr>
          <p:cNvPicPr>
            <a:picLocks noChangeAspect="1"/>
          </p:cNvPicPr>
          <p:nvPr/>
        </p:nvPicPr>
        <p:blipFill>
          <a:blip r:embed="rId5"/>
          <a:stretch>
            <a:fillRect/>
          </a:stretch>
        </p:blipFill>
        <p:spPr>
          <a:xfrm>
            <a:off x="8139601" y="4672698"/>
            <a:ext cx="293489" cy="366832"/>
          </a:xfrm>
          <a:prstGeom prst="rect">
            <a:avLst/>
          </a:prstGeom>
        </p:spPr>
      </p:pic>
      <p:sp>
        <p:nvSpPr>
          <p:cNvPr id="8" name="TextBox 7">
            <a:extLst>
              <a:ext uri="{FF2B5EF4-FFF2-40B4-BE49-F238E27FC236}">
                <a16:creationId xmlns:a16="http://schemas.microsoft.com/office/drawing/2014/main" id="{2300BB83-F165-9B0C-9E25-C58C0598E199}"/>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50693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59E70-2950-3DE8-C481-E3F72AFE281D}"/>
            </a:ext>
          </a:extLst>
        </p:cNvPr>
        <p:cNvGrpSpPr/>
        <p:nvPr/>
      </p:nvGrpSpPr>
      <p:grpSpPr>
        <a:xfrm>
          <a:off x="0" y="0"/>
          <a:ext cx="0" cy="0"/>
          <a:chOff x="0" y="0"/>
          <a:chExt cx="0" cy="0"/>
        </a:xfrm>
      </p:grpSpPr>
      <p:pic>
        <p:nvPicPr>
          <p:cNvPr id="2" name="Image 0" descr="Wavy digital patterns">
            <a:extLst>
              <a:ext uri="{FF2B5EF4-FFF2-40B4-BE49-F238E27FC236}">
                <a16:creationId xmlns:a16="http://schemas.microsoft.com/office/drawing/2014/main" id="{BA9D76F6-1A89-0666-A2E6-1D819C991D7B}"/>
              </a:ext>
            </a:extLst>
          </p:cNvPr>
          <p:cNvPicPr>
            <a:picLocks noChangeAspect="1"/>
          </p:cNvPicPr>
          <p:nvPr/>
        </p:nvPicPr>
        <p:blipFill>
          <a:blip r:embed="rId3"/>
          <a:srcRect/>
          <a:stretch/>
        </p:blipFill>
        <p:spPr>
          <a:xfrm>
            <a:off x="0" y="-12445"/>
            <a:ext cx="14630399" cy="2143006"/>
          </a:xfrm>
          <a:prstGeom prst="rect">
            <a:avLst/>
          </a:prstGeom>
        </p:spPr>
      </p:pic>
      <p:sp>
        <p:nvSpPr>
          <p:cNvPr id="3" name="Text 0">
            <a:extLst>
              <a:ext uri="{FF2B5EF4-FFF2-40B4-BE49-F238E27FC236}">
                <a16:creationId xmlns:a16="http://schemas.microsoft.com/office/drawing/2014/main" id="{51FE98A4-AB28-8693-DBE0-BCF7C88DAD91}"/>
              </a:ext>
            </a:extLst>
          </p:cNvPr>
          <p:cNvSpPr/>
          <p:nvPr/>
        </p:nvSpPr>
        <p:spPr>
          <a:xfrm>
            <a:off x="599956" y="2616041"/>
            <a:ext cx="6443939"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a:t>
            </a:r>
            <a:endParaRPr lang="en-US" sz="3350" dirty="0"/>
          </a:p>
        </p:txBody>
      </p:sp>
      <p:sp>
        <p:nvSpPr>
          <p:cNvPr id="16" name="Text 9">
            <a:extLst>
              <a:ext uri="{FF2B5EF4-FFF2-40B4-BE49-F238E27FC236}">
                <a16:creationId xmlns:a16="http://schemas.microsoft.com/office/drawing/2014/main" id="{1169B923-E755-6886-27C2-6B7B06476987}"/>
              </a:ext>
            </a:extLst>
          </p:cNvPr>
          <p:cNvSpPr/>
          <p:nvPr/>
        </p:nvSpPr>
        <p:spPr>
          <a:xfrm>
            <a:off x="1075175" y="3252306"/>
            <a:ext cx="11213960" cy="4754837"/>
          </a:xfrm>
          <a:prstGeom prst="rect">
            <a:avLst/>
          </a:prstGeom>
          <a:noFill/>
          <a:ln/>
        </p:spPr>
        <p:txBody>
          <a:bodyPr wrap="square" lIns="0" tIns="0" rIns="0" bIns="0" rtlCol="0" anchor="t"/>
          <a:lstStyle/>
          <a:p>
            <a:pPr marL="0" indent="0" algn="l">
              <a:lnSpc>
                <a:spcPts val="2800"/>
              </a:lnSpc>
              <a:buNone/>
            </a:pPr>
            <a:r>
              <a:rPr lang="en-GB" sz="1750" dirty="0">
                <a:solidFill>
                  <a:srgbClr val="161613"/>
                </a:solidFill>
                <a:latin typeface="Inter" pitchFamily="34" charset="0"/>
                <a:ea typeface="Inter" pitchFamily="34" charset="-122"/>
                <a:cs typeface="Inter" pitchFamily="34" charset="-120"/>
              </a:rPr>
              <a:t>EDA was performed on the pre-processed training dataset. Key findings include:</a:t>
            </a:r>
          </a:p>
          <a:p>
            <a:pPr lvl="1">
              <a:lnSpc>
                <a:spcPts val="2800"/>
              </a:lnSpc>
            </a:pPr>
            <a:r>
              <a:rPr lang="en-GB" sz="1750" dirty="0">
                <a:solidFill>
                  <a:srgbClr val="161613"/>
                </a:solidFill>
                <a:latin typeface="Inter" pitchFamily="34" charset="0"/>
                <a:ea typeface="Inter" pitchFamily="34" charset="-122"/>
                <a:cs typeface="Inter" pitchFamily="34" charset="-120"/>
              </a:rPr>
              <a:t>• </a:t>
            </a:r>
            <a:r>
              <a:rPr lang="en-GB" sz="1750" b="1" dirty="0">
                <a:solidFill>
                  <a:srgbClr val="161613"/>
                </a:solidFill>
                <a:latin typeface="Inter" pitchFamily="34" charset="0"/>
                <a:ea typeface="Inter" pitchFamily="34" charset="-122"/>
                <a:cs typeface="Inter" pitchFamily="34" charset="-120"/>
              </a:rPr>
              <a:t>Price Characteristics</a:t>
            </a:r>
          </a:p>
          <a:p>
            <a:pPr lvl="2">
              <a:lnSpc>
                <a:spcPts val="2800"/>
              </a:lnSpc>
            </a:pPr>
            <a:r>
              <a:rPr lang="en-GB" sz="1750" dirty="0">
                <a:solidFill>
                  <a:srgbClr val="161613"/>
                </a:solidFill>
                <a:latin typeface="Inter" pitchFamily="34" charset="0"/>
                <a:ea typeface="Inter" pitchFamily="34" charset="-122"/>
                <a:cs typeface="Inter" pitchFamily="34" charset="-120"/>
              </a:rPr>
              <a:t>1.	Overall Distribution</a:t>
            </a:r>
          </a:p>
          <a:p>
            <a:pPr lvl="2">
              <a:lnSpc>
                <a:spcPts val="2800"/>
              </a:lnSpc>
            </a:pPr>
            <a:r>
              <a:rPr lang="en-GB" sz="1750" dirty="0">
                <a:solidFill>
                  <a:srgbClr val="161613"/>
                </a:solidFill>
                <a:latin typeface="Inter" pitchFamily="34" charset="0"/>
                <a:ea typeface="Inter" pitchFamily="34" charset="-122"/>
                <a:cs typeface="Inter" pitchFamily="34" charset="-120"/>
              </a:rPr>
              <a:t>2.	Regional Variation</a:t>
            </a:r>
          </a:p>
          <a:p>
            <a:pPr lvl="2">
              <a:lnSpc>
                <a:spcPts val="2800"/>
              </a:lnSpc>
            </a:pPr>
            <a:r>
              <a:rPr lang="en-GB" sz="1750" dirty="0">
                <a:solidFill>
                  <a:srgbClr val="161613"/>
                </a:solidFill>
                <a:latin typeface="Inter" pitchFamily="34" charset="0"/>
                <a:ea typeface="Inter" pitchFamily="34" charset="-122"/>
                <a:cs typeface="Inter" pitchFamily="34" charset="-120"/>
              </a:rPr>
              <a:t>3.	Type Variation</a:t>
            </a:r>
          </a:p>
          <a:p>
            <a:pPr lvl="1">
              <a:lnSpc>
                <a:spcPts val="2800"/>
              </a:lnSpc>
            </a:pPr>
            <a:r>
              <a:rPr lang="en-GB" sz="1750" dirty="0">
                <a:solidFill>
                  <a:srgbClr val="161613"/>
                </a:solidFill>
                <a:latin typeface="Inter" pitchFamily="34" charset="0"/>
                <a:ea typeface="Inter" pitchFamily="34" charset="-122"/>
                <a:cs typeface="Inter" pitchFamily="34" charset="-120"/>
              </a:rPr>
              <a:t>• </a:t>
            </a:r>
            <a:r>
              <a:rPr lang="en-GB" sz="1750" b="1" dirty="0">
                <a:solidFill>
                  <a:srgbClr val="161613"/>
                </a:solidFill>
                <a:latin typeface="Inter" pitchFamily="34" charset="0"/>
                <a:ea typeface="Inter" pitchFamily="34" charset="-122"/>
                <a:cs typeface="Inter" pitchFamily="34" charset="-120"/>
              </a:rPr>
              <a:t>Temporal Patterns</a:t>
            </a:r>
          </a:p>
          <a:p>
            <a:pPr lvl="2">
              <a:lnSpc>
                <a:spcPts val="2800"/>
              </a:lnSpc>
            </a:pPr>
            <a:r>
              <a:rPr lang="en-GB" sz="1750" dirty="0">
                <a:solidFill>
                  <a:srgbClr val="161613"/>
                </a:solidFill>
                <a:latin typeface="Inter" pitchFamily="34" charset="0"/>
                <a:ea typeface="Inter" pitchFamily="34" charset="-122"/>
                <a:cs typeface="Inter" pitchFamily="34" charset="-120"/>
              </a:rPr>
              <a:t>1.	Individual price trends</a:t>
            </a:r>
          </a:p>
          <a:p>
            <a:pPr lvl="2">
              <a:lnSpc>
                <a:spcPts val="2800"/>
              </a:lnSpc>
            </a:pPr>
            <a:r>
              <a:rPr lang="en-GB" sz="1750" dirty="0">
                <a:solidFill>
                  <a:srgbClr val="161613"/>
                </a:solidFill>
                <a:latin typeface="Inter" pitchFamily="34" charset="0"/>
                <a:ea typeface="Inter" pitchFamily="34" charset="-122"/>
                <a:cs typeface="Inter" pitchFamily="34" charset="-120"/>
              </a:rPr>
              <a:t>2.	Seasonality</a:t>
            </a:r>
          </a:p>
          <a:p>
            <a:pPr lvl="1">
              <a:lnSpc>
                <a:spcPts val="2800"/>
              </a:lnSpc>
            </a:pPr>
            <a:r>
              <a:rPr lang="en-GB" sz="1750" dirty="0">
                <a:solidFill>
                  <a:srgbClr val="161613"/>
                </a:solidFill>
                <a:latin typeface="Inter" pitchFamily="34" charset="0"/>
                <a:ea typeface="Inter" pitchFamily="34" charset="-122"/>
                <a:cs typeface="Inter" pitchFamily="34" charset="-120"/>
              </a:rPr>
              <a:t>• </a:t>
            </a:r>
            <a:r>
              <a:rPr lang="en-GB" sz="1750" b="1" dirty="0">
                <a:solidFill>
                  <a:srgbClr val="161613"/>
                </a:solidFill>
                <a:latin typeface="Inter" pitchFamily="34" charset="0"/>
                <a:ea typeface="Inter" pitchFamily="34" charset="-122"/>
                <a:cs typeface="Inter" pitchFamily="34" charset="-120"/>
              </a:rPr>
              <a:t>Weather Patterns and Correlation</a:t>
            </a:r>
          </a:p>
          <a:p>
            <a:pPr lvl="2">
              <a:lnSpc>
                <a:spcPts val="2800"/>
              </a:lnSpc>
            </a:pPr>
            <a:r>
              <a:rPr lang="en-GB" sz="1750" dirty="0">
                <a:solidFill>
                  <a:srgbClr val="161613"/>
                </a:solidFill>
                <a:latin typeface="Inter" pitchFamily="34" charset="0"/>
                <a:ea typeface="Inter" pitchFamily="34" charset="-122"/>
                <a:cs typeface="Inter" pitchFamily="34" charset="-120"/>
              </a:rPr>
              <a:t>1.	Regional Weather Trends</a:t>
            </a:r>
          </a:p>
          <a:p>
            <a:pPr lvl="2">
              <a:lnSpc>
                <a:spcPts val="2800"/>
              </a:lnSpc>
            </a:pPr>
            <a:r>
              <a:rPr lang="en-GB" sz="1750" dirty="0">
                <a:solidFill>
                  <a:srgbClr val="161613"/>
                </a:solidFill>
                <a:latin typeface="Inter" pitchFamily="34" charset="0"/>
                <a:ea typeface="Inter" pitchFamily="34" charset="-122"/>
                <a:cs typeface="Inter" pitchFamily="34" charset="-120"/>
              </a:rPr>
              <a:t>2.	Correlation Analysis</a:t>
            </a:r>
          </a:p>
          <a:p>
            <a:pPr lvl="1">
              <a:lnSpc>
                <a:spcPts val="2800"/>
              </a:lnSpc>
            </a:pPr>
            <a:r>
              <a:rPr lang="en-GB" sz="1750" dirty="0">
                <a:solidFill>
                  <a:srgbClr val="161613"/>
                </a:solidFill>
                <a:latin typeface="Inter" pitchFamily="34" charset="0"/>
                <a:ea typeface="Inter" pitchFamily="34" charset="-122"/>
                <a:cs typeface="Inter" pitchFamily="34" charset="-120"/>
              </a:rPr>
              <a:t>• </a:t>
            </a:r>
            <a:r>
              <a:rPr lang="en-GB" sz="1750" b="1" dirty="0">
                <a:solidFill>
                  <a:srgbClr val="161613"/>
                </a:solidFill>
                <a:latin typeface="Inter" pitchFamily="34" charset="0"/>
                <a:ea typeface="Inter" pitchFamily="34" charset="-122"/>
                <a:cs typeface="Inter" pitchFamily="34" charset="-120"/>
              </a:rPr>
              <a:t>Data Volume</a:t>
            </a:r>
          </a:p>
          <a:p>
            <a:pPr lvl="2">
              <a:lnSpc>
                <a:spcPts val="2800"/>
              </a:lnSpc>
            </a:pPr>
            <a:r>
              <a:rPr lang="en-GB" sz="1750" dirty="0">
                <a:solidFill>
                  <a:srgbClr val="161613"/>
                </a:solidFill>
                <a:latin typeface="Inter" pitchFamily="34" charset="0"/>
                <a:ea typeface="Inter" pitchFamily="34" charset="-122"/>
                <a:cs typeface="Inter" pitchFamily="34" charset="-120"/>
              </a:rPr>
              <a:t>1.	Records per region</a:t>
            </a:r>
          </a:p>
          <a:p>
            <a:pPr marL="0" indent="0" algn="l">
              <a:lnSpc>
                <a:spcPts val="2800"/>
              </a:lnSpc>
              <a:buNone/>
            </a:pPr>
            <a:endParaRPr lang="en-US" sz="1750" dirty="0">
              <a:solidFill>
                <a:srgbClr val="161613"/>
              </a:solidFill>
              <a:latin typeface="Inter" pitchFamily="34" charset="0"/>
              <a:ea typeface="Inter" pitchFamily="34" charset="-122"/>
              <a:cs typeface="Inter" pitchFamily="34" charset="-120"/>
            </a:endParaRPr>
          </a:p>
        </p:txBody>
      </p:sp>
      <p:sp>
        <p:nvSpPr>
          <p:cNvPr id="4" name="TextBox 3">
            <a:extLst>
              <a:ext uri="{FF2B5EF4-FFF2-40B4-BE49-F238E27FC236}">
                <a16:creationId xmlns:a16="http://schemas.microsoft.com/office/drawing/2014/main" id="{6F04E064-83C5-01BB-D0F2-ACB055498DA9}"/>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44015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17D7109-CF0F-244F-B6F4-4DDABDBBB986}"/>
              </a:ext>
            </a:extLst>
          </p:cNvPr>
          <p:cNvSpPr/>
          <p:nvPr/>
        </p:nvSpPr>
        <p:spPr>
          <a:xfrm>
            <a:off x="338699" y="284824"/>
            <a:ext cx="11206857"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Price Characteristics</a:t>
            </a:r>
            <a:endParaRPr lang="en-US" sz="3350" dirty="0"/>
          </a:p>
        </p:txBody>
      </p:sp>
      <p:pic>
        <p:nvPicPr>
          <p:cNvPr id="4" name="Picture 3" descr="A graph of a number of bars&#10;&#10;AI-generated content may be incorrect.">
            <a:extLst>
              <a:ext uri="{FF2B5EF4-FFF2-40B4-BE49-F238E27FC236}">
                <a16:creationId xmlns:a16="http://schemas.microsoft.com/office/drawing/2014/main" id="{2CBEE9DB-3ACB-B19A-CFA4-CBB3E9E310AA}"/>
              </a:ext>
            </a:extLst>
          </p:cNvPr>
          <p:cNvPicPr>
            <a:picLocks noChangeAspect="1"/>
          </p:cNvPicPr>
          <p:nvPr/>
        </p:nvPicPr>
        <p:blipFill>
          <a:blip r:embed="rId2"/>
          <a:stretch>
            <a:fillRect/>
          </a:stretch>
        </p:blipFill>
        <p:spPr>
          <a:xfrm>
            <a:off x="527530" y="1828418"/>
            <a:ext cx="9061605" cy="5034225"/>
          </a:xfrm>
          <a:prstGeom prst="rect">
            <a:avLst/>
          </a:prstGeom>
        </p:spPr>
      </p:pic>
      <p:sp>
        <p:nvSpPr>
          <p:cNvPr id="5" name="Shape 1">
            <a:extLst>
              <a:ext uri="{FF2B5EF4-FFF2-40B4-BE49-F238E27FC236}">
                <a16:creationId xmlns:a16="http://schemas.microsoft.com/office/drawing/2014/main" id="{F88C7B32-E0C3-9F9A-AC8C-50F3253AF1EC}"/>
              </a:ext>
            </a:extLst>
          </p:cNvPr>
          <p:cNvSpPr/>
          <p:nvPr/>
        </p:nvSpPr>
        <p:spPr>
          <a:xfrm>
            <a:off x="9659473" y="2082942"/>
            <a:ext cx="4862070" cy="4063715"/>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3EBFA87B-FA74-6316-AF0F-19F9ADCFD119}"/>
              </a:ext>
            </a:extLst>
          </p:cNvPr>
          <p:cNvSpPr/>
          <p:nvPr/>
        </p:nvSpPr>
        <p:spPr>
          <a:xfrm>
            <a:off x="9989529" y="2179127"/>
            <a:ext cx="2276873"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Overall Distribution</a:t>
            </a:r>
            <a:endParaRPr lang="en-US" sz="2200" dirty="0"/>
          </a:p>
        </p:txBody>
      </p:sp>
      <p:sp>
        <p:nvSpPr>
          <p:cNvPr id="7" name="Text 3">
            <a:extLst>
              <a:ext uri="{FF2B5EF4-FFF2-40B4-BE49-F238E27FC236}">
                <a16:creationId xmlns:a16="http://schemas.microsoft.com/office/drawing/2014/main" id="{97249C48-D8A4-F89B-3564-73DE1D468D9D}"/>
              </a:ext>
            </a:extLst>
          </p:cNvPr>
          <p:cNvSpPr/>
          <p:nvPr/>
        </p:nvSpPr>
        <p:spPr>
          <a:xfrm>
            <a:off x="9989530" y="2669545"/>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Prices span a wide range (approx. 53 to 525 Silver Drachma/kg) with a distribution that is somewhat flat but slightly right skewed (Mean: ~289, Median: ~290). This wide spread and lack of a single strong peak suggests diverse pricing </a:t>
            </a:r>
            <a:r>
              <a:rPr lang="en-GB" sz="1750" dirty="0" err="1">
                <a:solidFill>
                  <a:srgbClr val="161613"/>
                </a:solidFill>
                <a:latin typeface="Inter" pitchFamily="34" charset="0"/>
                <a:ea typeface="Inter" pitchFamily="34" charset="-122"/>
                <a:cs typeface="Inter" pitchFamily="34" charset="-120"/>
              </a:rPr>
              <a:t>behaviors</a:t>
            </a:r>
            <a:r>
              <a:rPr lang="en-GB" sz="1750" dirty="0">
                <a:solidFill>
                  <a:srgbClr val="161613"/>
                </a:solidFill>
                <a:latin typeface="Inter" pitchFamily="34" charset="0"/>
                <a:ea typeface="Inter" pitchFamily="34" charset="-122"/>
                <a:cs typeface="Inter" pitchFamily="34" charset="-120"/>
              </a:rPr>
              <a:t> across commodities/regions and supports the use of non-linear models.</a:t>
            </a:r>
            <a:endParaRPr lang="en-US" sz="1750" dirty="0"/>
          </a:p>
        </p:txBody>
      </p:sp>
      <p:sp>
        <p:nvSpPr>
          <p:cNvPr id="3" name="TextBox 2">
            <a:extLst>
              <a:ext uri="{FF2B5EF4-FFF2-40B4-BE49-F238E27FC236}">
                <a16:creationId xmlns:a16="http://schemas.microsoft.com/office/drawing/2014/main" id="{A8F23449-248E-B6F5-47A4-F0F2FBD6A67E}"/>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422183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C81D5-8617-D37C-869A-6315E70F782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551A058-BBCC-B8A2-B3F6-8847534D47CA}"/>
              </a:ext>
            </a:extLst>
          </p:cNvPr>
          <p:cNvSpPr/>
          <p:nvPr/>
        </p:nvSpPr>
        <p:spPr>
          <a:xfrm>
            <a:off x="338699" y="284824"/>
            <a:ext cx="11206857"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Price Characteristics</a:t>
            </a:r>
            <a:endParaRPr lang="en-US" sz="3350" dirty="0"/>
          </a:p>
        </p:txBody>
      </p:sp>
      <p:sp>
        <p:nvSpPr>
          <p:cNvPr id="5" name="Shape 1">
            <a:extLst>
              <a:ext uri="{FF2B5EF4-FFF2-40B4-BE49-F238E27FC236}">
                <a16:creationId xmlns:a16="http://schemas.microsoft.com/office/drawing/2014/main" id="{58C10718-C078-58A6-A96E-72911F268DE2}"/>
              </a:ext>
            </a:extLst>
          </p:cNvPr>
          <p:cNvSpPr/>
          <p:nvPr/>
        </p:nvSpPr>
        <p:spPr>
          <a:xfrm>
            <a:off x="9569038" y="2374345"/>
            <a:ext cx="4887191" cy="3041716"/>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45C9A468-75E3-95BC-C5B6-C7B378C1D0FB}"/>
              </a:ext>
            </a:extLst>
          </p:cNvPr>
          <p:cNvSpPr/>
          <p:nvPr/>
        </p:nvSpPr>
        <p:spPr>
          <a:xfrm>
            <a:off x="9899094" y="2470529"/>
            <a:ext cx="2276873"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Regional Variation</a:t>
            </a:r>
            <a:endParaRPr lang="en-US" sz="2200" dirty="0"/>
          </a:p>
        </p:txBody>
      </p:sp>
      <p:sp>
        <p:nvSpPr>
          <p:cNvPr id="7" name="Text 3">
            <a:extLst>
              <a:ext uri="{FF2B5EF4-FFF2-40B4-BE49-F238E27FC236}">
                <a16:creationId xmlns:a16="http://schemas.microsoft.com/office/drawing/2014/main" id="{0702651D-539B-3151-10AD-A185B42B02BE}"/>
              </a:ext>
            </a:extLst>
          </p:cNvPr>
          <p:cNvSpPr/>
          <p:nvPr/>
        </p:nvSpPr>
        <p:spPr>
          <a:xfrm>
            <a:off x="9899095" y="2960947"/>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Box plots comparing regions show clear differences in median price levels (e.g., Elysium lowest at ~276, Asgard highest at ~303) and price variability (spread of the boxes). This confirms Region is a vital predictive feature.</a:t>
            </a:r>
            <a:endParaRPr lang="en-US" sz="1750" dirty="0"/>
          </a:p>
        </p:txBody>
      </p:sp>
      <p:pic>
        <p:nvPicPr>
          <p:cNvPr id="8" name="Picture 7" descr="A graph with different colored bars&#10;&#10;AI-generated content may be incorrect.">
            <a:extLst>
              <a:ext uri="{FF2B5EF4-FFF2-40B4-BE49-F238E27FC236}">
                <a16:creationId xmlns:a16="http://schemas.microsoft.com/office/drawing/2014/main" id="{32698F28-7450-2869-A132-ACADAC5E3939}"/>
              </a:ext>
            </a:extLst>
          </p:cNvPr>
          <p:cNvPicPr>
            <a:picLocks noChangeAspect="1"/>
          </p:cNvPicPr>
          <p:nvPr/>
        </p:nvPicPr>
        <p:blipFill>
          <a:blip r:embed="rId2"/>
          <a:stretch>
            <a:fillRect/>
          </a:stretch>
        </p:blipFill>
        <p:spPr>
          <a:xfrm>
            <a:off x="308463" y="2058330"/>
            <a:ext cx="9066650" cy="4231104"/>
          </a:xfrm>
          <a:prstGeom prst="rect">
            <a:avLst/>
          </a:prstGeom>
        </p:spPr>
      </p:pic>
      <p:sp>
        <p:nvSpPr>
          <p:cNvPr id="3" name="TextBox 2">
            <a:extLst>
              <a:ext uri="{FF2B5EF4-FFF2-40B4-BE49-F238E27FC236}">
                <a16:creationId xmlns:a16="http://schemas.microsoft.com/office/drawing/2014/main" id="{7131EE55-6BB9-6504-D8BB-D54FB1A90D31}"/>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151784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8194-C7DD-2334-A534-DEC4D51D04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5FCFD09-0C23-98C2-3235-17391ABAEA75}"/>
              </a:ext>
            </a:extLst>
          </p:cNvPr>
          <p:cNvSpPr/>
          <p:nvPr/>
        </p:nvSpPr>
        <p:spPr>
          <a:xfrm>
            <a:off x="338699" y="284824"/>
            <a:ext cx="11206857" cy="535781"/>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Exploratory Data Analysis(EDA) : </a:t>
            </a:r>
            <a:r>
              <a:rPr lang="en-GB" sz="3600" b="1" dirty="0">
                <a:solidFill>
                  <a:srgbClr val="161613"/>
                </a:solidFill>
                <a:latin typeface="Inter" pitchFamily="34" charset="0"/>
                <a:ea typeface="Inter" pitchFamily="34" charset="-122"/>
                <a:cs typeface="Inter" pitchFamily="34" charset="-120"/>
              </a:rPr>
              <a:t>Price Characteristics</a:t>
            </a:r>
            <a:endParaRPr lang="en-US" sz="3350" dirty="0"/>
          </a:p>
        </p:txBody>
      </p:sp>
      <p:sp>
        <p:nvSpPr>
          <p:cNvPr id="5" name="Shape 1">
            <a:extLst>
              <a:ext uri="{FF2B5EF4-FFF2-40B4-BE49-F238E27FC236}">
                <a16:creationId xmlns:a16="http://schemas.microsoft.com/office/drawing/2014/main" id="{C96FD521-B045-9165-D904-84D51F6E042B}"/>
              </a:ext>
            </a:extLst>
          </p:cNvPr>
          <p:cNvSpPr/>
          <p:nvPr/>
        </p:nvSpPr>
        <p:spPr>
          <a:xfrm>
            <a:off x="8057604" y="2259448"/>
            <a:ext cx="5114110" cy="3674763"/>
          </a:xfrm>
          <a:prstGeom prst="roundRect">
            <a:avLst>
              <a:gd name="adj" fmla="val 1420"/>
            </a:avLst>
          </a:prstGeom>
          <a:solidFill>
            <a:srgbClr val="EDEBE3"/>
          </a:solidFill>
          <a:ln/>
        </p:spPr>
        <p:txBody>
          <a:bodyPr/>
          <a:lstStyle/>
          <a:p>
            <a:endParaRPr lang="en-GB"/>
          </a:p>
        </p:txBody>
      </p:sp>
      <p:sp>
        <p:nvSpPr>
          <p:cNvPr id="6" name="Text 2">
            <a:extLst>
              <a:ext uri="{FF2B5EF4-FFF2-40B4-BE49-F238E27FC236}">
                <a16:creationId xmlns:a16="http://schemas.microsoft.com/office/drawing/2014/main" id="{969DAB2D-E5D4-6629-2926-87B34097A685}"/>
              </a:ext>
            </a:extLst>
          </p:cNvPr>
          <p:cNvSpPr/>
          <p:nvPr/>
        </p:nvSpPr>
        <p:spPr>
          <a:xfrm>
            <a:off x="8452130" y="2442040"/>
            <a:ext cx="2276873"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Type Variation</a:t>
            </a:r>
            <a:endParaRPr lang="en-US" sz="2200" dirty="0"/>
          </a:p>
        </p:txBody>
      </p:sp>
      <p:sp>
        <p:nvSpPr>
          <p:cNvPr id="7" name="Text 3">
            <a:extLst>
              <a:ext uri="{FF2B5EF4-FFF2-40B4-BE49-F238E27FC236}">
                <a16:creationId xmlns:a16="http://schemas.microsoft.com/office/drawing/2014/main" id="{B39FEFC2-9B5F-6197-F849-67EC18941880}"/>
              </a:ext>
            </a:extLst>
          </p:cNvPr>
          <p:cNvSpPr/>
          <p:nvPr/>
        </p:nvSpPr>
        <p:spPr>
          <a:xfrm>
            <a:off x="8452131" y="2932458"/>
            <a:ext cx="4332408" cy="1451610"/>
          </a:xfrm>
          <a:prstGeom prst="rect">
            <a:avLst/>
          </a:prstGeom>
          <a:noFill/>
          <a:ln/>
        </p:spPr>
        <p:txBody>
          <a:bodyPr wrap="square" lIns="0" tIns="0" rIns="0" bIns="0" rtlCol="0" anchor="t"/>
          <a:lstStyle/>
          <a:p>
            <a:pPr marL="0" indent="0" algn="just">
              <a:lnSpc>
                <a:spcPts val="2850"/>
              </a:lnSpc>
              <a:buNone/>
            </a:pPr>
            <a:r>
              <a:rPr lang="en-GB" sz="1750" dirty="0">
                <a:solidFill>
                  <a:srgbClr val="161613"/>
                </a:solidFill>
                <a:latin typeface="Inter" pitchFamily="34" charset="0"/>
                <a:ea typeface="Inter" pitchFamily="34" charset="-122"/>
                <a:cs typeface="Inter" pitchFamily="34" charset="-120"/>
              </a:rPr>
              <a:t>The price distributions for Fruits (Median ~293) and Vegetables (Median ~288) are broadly similar in terms of central tendency and spread. This suggests that while Type might offer some information, the specific Commodity is likely a much stronger predictor. </a:t>
            </a:r>
            <a:endParaRPr lang="en-US" sz="1750" dirty="0"/>
          </a:p>
        </p:txBody>
      </p:sp>
      <p:pic>
        <p:nvPicPr>
          <p:cNvPr id="4" name="Picture 3" descr="A chart with a green and orange box&#10;&#10;AI-generated content may be incorrect.">
            <a:extLst>
              <a:ext uri="{FF2B5EF4-FFF2-40B4-BE49-F238E27FC236}">
                <a16:creationId xmlns:a16="http://schemas.microsoft.com/office/drawing/2014/main" id="{2BE01486-98BF-98F5-5F84-3923833FE952}"/>
              </a:ext>
            </a:extLst>
          </p:cNvPr>
          <p:cNvPicPr>
            <a:picLocks noChangeAspect="1"/>
          </p:cNvPicPr>
          <p:nvPr/>
        </p:nvPicPr>
        <p:blipFill>
          <a:blip r:embed="rId2"/>
          <a:stretch>
            <a:fillRect/>
          </a:stretch>
        </p:blipFill>
        <p:spPr>
          <a:xfrm>
            <a:off x="2014531" y="2021905"/>
            <a:ext cx="5486411" cy="4572009"/>
          </a:xfrm>
          <a:prstGeom prst="rect">
            <a:avLst/>
          </a:prstGeom>
        </p:spPr>
      </p:pic>
      <p:sp>
        <p:nvSpPr>
          <p:cNvPr id="3" name="TextBox 2">
            <a:extLst>
              <a:ext uri="{FF2B5EF4-FFF2-40B4-BE49-F238E27FC236}">
                <a16:creationId xmlns:a16="http://schemas.microsoft.com/office/drawing/2014/main" id="{D9B5A5F8-A668-F5EB-71BE-9C13B0855748}"/>
              </a:ext>
            </a:extLst>
          </p:cNvPr>
          <p:cNvSpPr txBox="1"/>
          <p:nvPr/>
        </p:nvSpPr>
        <p:spPr>
          <a:xfrm>
            <a:off x="12366171" y="7332214"/>
            <a:ext cx="2264229" cy="897386"/>
          </a:xfrm>
          <a:prstGeom prst="rect">
            <a:avLst/>
          </a:prstGeom>
          <a:solidFill>
            <a:srgbClr val="F9F8F5"/>
          </a:solidFill>
        </p:spPr>
        <p:txBody>
          <a:bodyPr wrap="square" rtlCol="0">
            <a:spAutoFit/>
          </a:bodyPr>
          <a:lstStyle/>
          <a:p>
            <a:endParaRPr lang="en-GB" dirty="0"/>
          </a:p>
        </p:txBody>
      </p:sp>
    </p:spTree>
    <p:extLst>
      <p:ext uri="{BB962C8B-B14F-4D97-AF65-F5344CB8AC3E}">
        <p14:creationId xmlns:p14="http://schemas.microsoft.com/office/powerpoint/2010/main" val="782422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672</TotalTime>
  <Words>1675</Words>
  <Application>Microsoft Office PowerPoint</Application>
  <PresentationFormat>Custom</PresentationFormat>
  <Paragraphs>198</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Inter</vt:lpstr>
      <vt:lpstr>DM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sesidsamarakoon@gmail.com</cp:lastModifiedBy>
  <cp:revision>8</cp:revision>
  <dcterms:created xsi:type="dcterms:W3CDTF">2025-04-29T03:31:27Z</dcterms:created>
  <dcterms:modified xsi:type="dcterms:W3CDTF">2025-04-30T17:36:15Z</dcterms:modified>
</cp:coreProperties>
</file>